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69" r:id="rId25"/>
    <p:sldId id="280" r:id="rId26"/>
    <p:sldId id="281" r:id="rId27"/>
    <p:sldId id="282"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22" autoAdjust="0"/>
  </p:normalViewPr>
  <p:slideViewPr>
    <p:cSldViewPr snapToGrid="0">
      <p:cViewPr>
        <p:scale>
          <a:sx n="100" d="100"/>
          <a:sy n="100" d="100"/>
        </p:scale>
        <p:origin x="-19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0ADD453-1F99-4CE3-A155-4D1847986AA9}" type="datetimeFigureOut">
              <a:rPr lang="ru-RU" smtClean="0"/>
              <a:t>24.12.2024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213692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ADD453-1F99-4CE3-A155-4D1847986AA9}" type="datetimeFigureOut">
              <a:rPr lang="ru-RU" smtClean="0"/>
              <a:t>24.12.2024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281470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ADD453-1F99-4CE3-A155-4D1847986AA9}" type="datetimeFigureOut">
              <a:rPr lang="ru-RU" smtClean="0"/>
              <a:t>24.12.2024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427050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ADD453-1F99-4CE3-A155-4D1847986AA9}" type="datetimeFigureOut">
              <a:rPr lang="ru-RU" smtClean="0"/>
              <a:t>24.12.2024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139642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0ADD453-1F99-4CE3-A155-4D1847986AA9}" type="datetimeFigureOut">
              <a:rPr lang="ru-RU" smtClean="0"/>
              <a:t>24.12.2024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351836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0ADD453-1F99-4CE3-A155-4D1847986AA9}" type="datetimeFigureOut">
              <a:rPr lang="ru-RU" smtClean="0"/>
              <a:t>24.12.2024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123025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0ADD453-1F99-4CE3-A155-4D1847986AA9}" type="datetimeFigureOut">
              <a:rPr lang="ru-RU" smtClean="0"/>
              <a:t>24.12.2024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245088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0ADD453-1F99-4CE3-A155-4D1847986AA9}" type="datetimeFigureOut">
              <a:rPr lang="ru-RU" smtClean="0"/>
              <a:t>24.12.2024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314410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DD453-1F99-4CE3-A155-4D1847986AA9}" type="datetimeFigureOut">
              <a:rPr lang="ru-RU" smtClean="0"/>
              <a:t>24.12.2024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361755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ADD453-1F99-4CE3-A155-4D1847986AA9}" type="datetimeFigureOut">
              <a:rPr lang="ru-RU" smtClean="0"/>
              <a:t>24.12.2024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176170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0ADD453-1F99-4CE3-A155-4D1847986AA9}" type="datetimeFigureOut">
              <a:rPr lang="ru-RU" smtClean="0"/>
              <a:t>24.12.2024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B2BEDB-22A7-4E89-8CFC-A94E827821B4}" type="slidenum">
              <a:rPr lang="ru-RU" smtClean="0"/>
              <a:t>‹#›</a:t>
            </a:fld>
            <a:endParaRPr lang="ru-RU"/>
          </a:p>
        </p:txBody>
      </p:sp>
    </p:spTree>
    <p:extLst>
      <p:ext uri="{BB962C8B-B14F-4D97-AF65-F5344CB8AC3E}">
        <p14:creationId xmlns:p14="http://schemas.microsoft.com/office/powerpoint/2010/main" val="151560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DD453-1F99-4CE3-A155-4D1847986AA9}" type="datetimeFigureOut">
              <a:rPr lang="ru-RU" smtClean="0"/>
              <a:t>24.12.2024</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2BEDB-22A7-4E89-8CFC-A94E827821B4}" type="slidenum">
              <a:rPr lang="ru-RU" smtClean="0"/>
              <a:t>‹#›</a:t>
            </a:fld>
            <a:endParaRPr lang="ru-RU"/>
          </a:p>
        </p:txBody>
      </p:sp>
    </p:spTree>
    <p:extLst>
      <p:ext uri="{BB962C8B-B14F-4D97-AF65-F5344CB8AC3E}">
        <p14:creationId xmlns:p14="http://schemas.microsoft.com/office/powerpoint/2010/main" val="3119111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85E8260D-7915-9799-1530-BE55EA0856D6}"/>
              </a:ext>
            </a:extLst>
          </p:cNvPr>
          <p:cNvPicPr>
            <a:picLocks noChangeAspect="1"/>
          </p:cNvPicPr>
          <p:nvPr/>
        </p:nvPicPr>
        <p:blipFill>
          <a:blip r:embed="rId2"/>
          <a:stretch>
            <a:fillRect/>
          </a:stretch>
        </p:blipFill>
        <p:spPr>
          <a:xfrm>
            <a:off x="-232244" y="-76200"/>
            <a:ext cx="9808607" cy="6934200"/>
          </a:xfrm>
          <a:prstGeom prst="rect">
            <a:avLst/>
          </a:prstGeom>
        </p:spPr>
      </p:pic>
    </p:spTree>
    <p:extLst>
      <p:ext uri="{BB962C8B-B14F-4D97-AF65-F5344CB8AC3E}">
        <p14:creationId xmlns:p14="http://schemas.microsoft.com/office/powerpoint/2010/main" val="2283908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7DCF68CF-0037-8F96-02BE-FFF8EB89BB2C}"/>
              </a:ext>
            </a:extLst>
          </p:cNvPr>
          <p:cNvPicPr>
            <a:picLocks noChangeAspect="1"/>
          </p:cNvPicPr>
          <p:nvPr/>
        </p:nvPicPr>
        <p:blipFill>
          <a:blip r:embed="rId2"/>
          <a:stretch>
            <a:fillRect/>
          </a:stretch>
        </p:blipFill>
        <p:spPr>
          <a:xfrm>
            <a:off x="-142874" y="-71981"/>
            <a:ext cx="9335970" cy="7165955"/>
          </a:xfrm>
          <a:prstGeom prst="rect">
            <a:avLst/>
          </a:prstGeom>
        </p:spPr>
      </p:pic>
      <p:sp>
        <p:nvSpPr>
          <p:cNvPr id="3" name="TextBox 2">
            <a:extLst>
              <a:ext uri="{FF2B5EF4-FFF2-40B4-BE49-F238E27FC236}">
                <a16:creationId xmlns="" xmlns:a16="http://schemas.microsoft.com/office/drawing/2014/main" id="{78E75606-3B31-62AC-362C-6D6818DDE5CB}"/>
              </a:ext>
            </a:extLst>
          </p:cNvPr>
          <p:cNvSpPr txBox="1"/>
          <p:nvPr/>
        </p:nvSpPr>
        <p:spPr>
          <a:xfrm>
            <a:off x="658314" y="1562431"/>
            <a:ext cx="8229600" cy="4924425"/>
          </a:xfrm>
          <a:prstGeom prst="rect">
            <a:avLst/>
          </a:prstGeom>
          <a:noFill/>
        </p:spPr>
        <p:txBody>
          <a:bodyPr wrap="square" rtlCol="0">
            <a:spAutoFit/>
          </a:bodyPr>
          <a:lstStyle/>
          <a:p>
            <a:pPr marL="342900" lvl="0" indent="-342900" algn="just">
              <a:buFont typeface="Symbol" panose="05050102010706020507" pitchFamily="18" charset="2"/>
              <a:buChar char=""/>
            </a:pPr>
            <a:endParaRPr lang="en-US" sz="1400" b="1" dirty="0" smtClean="0">
              <a:solidFill>
                <a:schemeClr val="bg1"/>
              </a:solidFill>
              <a:effectLst/>
              <a:latin typeface="TT Norms"/>
              <a:ea typeface="Times New Roman" panose="02020603050405020304" pitchFamily="18" charset="0"/>
              <a:cs typeface="Arial CYR" panose="020B0604020202020204" pitchFamily="34" charset="0"/>
            </a:endParaRPr>
          </a:p>
          <a:p>
            <a:pPr marL="342900" lvl="0" indent="-342900" algn="just">
              <a:buFont typeface="Symbol" panose="05050102010706020507" pitchFamily="18" charset="2"/>
              <a:buChar char=""/>
            </a:pPr>
            <a:endParaRPr lang="en-US" sz="1400" b="1" dirty="0">
              <a:solidFill>
                <a:schemeClr val="bg1"/>
              </a:solidFill>
              <a:latin typeface="TT Norms"/>
              <a:ea typeface="Times New Roman" panose="02020603050405020304" pitchFamily="18" charset="0"/>
              <a:cs typeface="Arial CYR" panose="020B0604020202020204" pitchFamily="34" charset="0"/>
            </a:endParaRPr>
          </a:p>
          <a:p>
            <a:pPr lvl="0" algn="just"/>
            <a:r>
              <a:rPr lang="ru-RU" sz="1400" b="1" dirty="0" smtClean="0">
                <a:solidFill>
                  <a:srgbClr val="00B0F0"/>
                </a:solidFill>
                <a:effectLst/>
                <a:latin typeface="TT Norms"/>
                <a:ea typeface="Times New Roman" panose="02020603050405020304" pitchFamily="18" charset="0"/>
                <a:cs typeface="Arial CYR" panose="020B0604020202020204" pitchFamily="34" charset="0"/>
              </a:rPr>
              <a:t>Финансовый </a:t>
            </a:r>
            <a:r>
              <a:rPr lang="ru-RU" sz="1400" b="1" dirty="0">
                <a:solidFill>
                  <a:srgbClr val="00B0F0"/>
                </a:solidFill>
                <a:effectLst/>
                <a:latin typeface="TT Norms"/>
                <a:ea typeface="Times New Roman" panose="02020603050405020304" pitchFamily="18" charset="0"/>
                <a:cs typeface="Arial CYR" panose="020B0604020202020204" pitchFamily="34" charset="0"/>
              </a:rPr>
              <a:t>директор</a:t>
            </a:r>
            <a:endParaRPr lang="ru-RU" sz="1400" b="1" dirty="0">
              <a:solidFill>
                <a:srgbClr val="00B0F0"/>
              </a:solidFill>
              <a:latin typeface="TT Norms"/>
              <a:ea typeface="Times New Roman" panose="02020603050405020304" pitchFamily="18" charset="0"/>
            </a:endParaRPr>
          </a:p>
          <a:p>
            <a:pPr marL="342900" lvl="0" indent="-342900" algn="just">
              <a:buFont typeface="Symbol" panose="05050102010706020507" pitchFamily="18" charset="2"/>
              <a:buChar char=""/>
            </a:pP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endParaRPr lang="en-US" sz="1400" b="1" i="1" dirty="0">
              <a:solidFill>
                <a:srgbClr val="EFCD98"/>
              </a:solidFill>
              <a:latin typeface="TT Norms"/>
              <a:ea typeface="Times New Roman" panose="02020603050405020304" pitchFamily="18" charset="0"/>
            </a:endParaRPr>
          </a:p>
          <a:p>
            <a:pPr indent="540385" algn="just"/>
            <a:endParaRPr lang="en-US" sz="1400" b="1" i="1" dirty="0" smtClean="0">
              <a:solidFill>
                <a:srgbClr val="EFCD98"/>
              </a:solidFill>
              <a:effectLst/>
              <a:latin typeface="TT Norms"/>
              <a:ea typeface="Times New Roman" panose="02020603050405020304" pitchFamily="18" charset="0"/>
            </a:endParaRPr>
          </a:p>
          <a:p>
            <a:pPr indent="540385" algn="just"/>
            <a:r>
              <a:rPr lang="ru-RU" sz="1400" i="1" dirty="0" smtClean="0">
                <a:solidFill>
                  <a:schemeClr val="bg2">
                    <a:lumMod val="50000"/>
                  </a:schemeClr>
                </a:solidFill>
                <a:effectLst/>
                <a:latin typeface="TT Norms"/>
                <a:ea typeface="Times New Roman" panose="02020603050405020304" pitchFamily="18" charset="0"/>
              </a:rPr>
              <a:t>Постановление </a:t>
            </a:r>
            <a:r>
              <a:rPr lang="ru-RU" sz="1400" i="1" dirty="0">
                <a:solidFill>
                  <a:schemeClr val="bg2">
                    <a:lumMod val="50000"/>
                  </a:schemeClr>
                </a:solidFill>
                <a:effectLst/>
                <a:latin typeface="TT Norms"/>
                <a:ea typeface="Times New Roman" panose="02020603050405020304" pitchFamily="18" charset="0"/>
              </a:rPr>
              <a:t>Арбитражного суда Московского округа от 22.02.2022 N Ф05-7871/2021 по делу N А40-221466/2018  </a:t>
            </a:r>
            <a:endParaRPr lang="ru-RU" sz="1400" dirty="0">
              <a:solidFill>
                <a:schemeClr val="bg2">
                  <a:lumMod val="50000"/>
                </a:schemeClr>
              </a:solidFill>
              <a:effectLst/>
              <a:latin typeface="TT Norms"/>
              <a:ea typeface="Times New Roman" panose="02020603050405020304" pitchFamily="18" charset="0"/>
            </a:endParaRPr>
          </a:p>
          <a:p>
            <a:pPr indent="540385" algn="just"/>
            <a:r>
              <a:rPr lang="ru-RU" sz="1400" dirty="0">
                <a:solidFill>
                  <a:schemeClr val="bg1"/>
                </a:solidFill>
                <a:effectLst/>
                <a:latin typeface="TT Norms"/>
                <a:ea typeface="Times New Roman" panose="02020603050405020304" pitchFamily="18" charset="0"/>
              </a:rPr>
              <a:t> </a:t>
            </a:r>
          </a:p>
          <a:p>
            <a:pPr indent="540385" algn="just">
              <a:spcBef>
                <a:spcPts val="800"/>
              </a:spcBef>
            </a:pPr>
            <a:r>
              <a:rPr lang="ru-RU" sz="1400" dirty="0">
                <a:solidFill>
                  <a:schemeClr val="bg1"/>
                </a:solidFill>
                <a:effectLst/>
                <a:latin typeface="TT Norms"/>
                <a:ea typeface="Times New Roman" panose="02020603050405020304" pitchFamily="18" charset="0"/>
              </a:rPr>
              <a:t>Приказом должника N 2 Чери М.Н. принята на работу в должности финансового директора предприятия с 09.04.2012 с правом первой подписи на финансово-хозяйственных документах.</a:t>
            </a:r>
          </a:p>
          <a:p>
            <a:pPr indent="540385" algn="just">
              <a:spcBef>
                <a:spcPts val="800"/>
              </a:spcBef>
            </a:pPr>
            <a:r>
              <a:rPr lang="ru-RU" sz="1400" dirty="0">
                <a:solidFill>
                  <a:schemeClr val="bg1"/>
                </a:solidFill>
                <a:effectLst/>
                <a:latin typeface="TT Norms"/>
                <a:ea typeface="Times New Roman" panose="02020603050405020304" pitchFamily="18" charset="0"/>
              </a:rPr>
              <a:t>Суды указали на возможность привлечения указанных лиц к субсидиарной ответственности, поскольку до настоящего времени документация общества конкурсному управляющему не передана, от имени должника заключен ряд сделок, которые в последующем были признаны недействительными, в случае не совершения которых должник был способен погасить требования кредиторов и осуществлять дальнейшую хозяйственную деятельность при положительном балансе активов. При этом судом установлено, что сумма требований кредиторов должника составляет 115.124.213 рублей.</a:t>
            </a:r>
          </a:p>
          <a:p>
            <a:pPr indent="540385" algn="just">
              <a:spcBef>
                <a:spcPts val="800"/>
              </a:spcBef>
            </a:pPr>
            <a:r>
              <a:rPr lang="ru-RU" sz="1400" dirty="0">
                <a:solidFill>
                  <a:schemeClr val="bg1"/>
                </a:solidFill>
                <a:effectLst/>
                <a:latin typeface="TT Norms"/>
                <a:ea typeface="Times New Roman" panose="02020603050405020304" pitchFamily="18" charset="0"/>
              </a:rPr>
              <a:t>Суды определил наличие статуса контролирующего должника лица как у Чери М.Н., так и у Чери Джавада.</a:t>
            </a:r>
          </a:p>
          <a:p>
            <a:endParaRPr lang="ru-RU" sz="1400" dirty="0"/>
          </a:p>
        </p:txBody>
      </p:sp>
    </p:spTree>
    <p:extLst>
      <p:ext uri="{BB962C8B-B14F-4D97-AF65-F5344CB8AC3E}">
        <p14:creationId xmlns:p14="http://schemas.microsoft.com/office/powerpoint/2010/main" val="3256659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362A5DE3-FD4E-495C-27EC-F5F088AFAC6F}"/>
              </a:ext>
            </a:extLst>
          </p:cNvPr>
          <p:cNvPicPr>
            <a:picLocks noChangeAspect="1"/>
          </p:cNvPicPr>
          <p:nvPr/>
        </p:nvPicPr>
        <p:blipFill>
          <a:blip r:embed="rId2"/>
          <a:stretch>
            <a:fillRect/>
          </a:stretch>
        </p:blipFill>
        <p:spPr>
          <a:xfrm>
            <a:off x="-84667" y="-13759"/>
            <a:ext cx="9296856" cy="7138219"/>
          </a:xfrm>
          <a:prstGeom prst="rect">
            <a:avLst/>
          </a:prstGeom>
        </p:spPr>
      </p:pic>
      <p:sp>
        <p:nvSpPr>
          <p:cNvPr id="3" name="TextBox 2">
            <a:extLst>
              <a:ext uri="{FF2B5EF4-FFF2-40B4-BE49-F238E27FC236}">
                <a16:creationId xmlns="" xmlns:a16="http://schemas.microsoft.com/office/drawing/2014/main" id="{030926C8-D25F-9124-63DF-F7E0B5403F4B}"/>
              </a:ext>
            </a:extLst>
          </p:cNvPr>
          <p:cNvSpPr txBox="1"/>
          <p:nvPr/>
        </p:nvSpPr>
        <p:spPr>
          <a:xfrm>
            <a:off x="435419" y="1274494"/>
            <a:ext cx="8426018" cy="5909310"/>
          </a:xfrm>
          <a:prstGeom prst="rect">
            <a:avLst/>
          </a:prstGeom>
          <a:noFill/>
        </p:spPr>
        <p:txBody>
          <a:bodyPr wrap="square" rtlCol="0">
            <a:spAutoFit/>
          </a:bodyPr>
          <a:lstStyle/>
          <a:p>
            <a:pPr lvl="0" algn="just">
              <a:spcBef>
                <a:spcPts val="800"/>
              </a:spcBef>
            </a:pPr>
            <a:endParaRPr lang="en-US" sz="1400" b="1" dirty="0" smtClean="0">
              <a:solidFill>
                <a:schemeClr val="bg1"/>
              </a:solidFill>
              <a:effectLst/>
              <a:latin typeface="TT Norms"/>
              <a:ea typeface="Times New Roman" panose="02020603050405020304" pitchFamily="18" charset="0"/>
              <a:cs typeface="Arial CYR" panose="020B0604020202020204" pitchFamily="34" charset="0"/>
            </a:endParaRPr>
          </a:p>
          <a:p>
            <a:pPr lvl="0" algn="just">
              <a:spcBef>
                <a:spcPts val="800"/>
              </a:spcBef>
            </a:pPr>
            <a:r>
              <a:rPr lang="ru-RU" sz="1400" b="1" dirty="0" smtClean="0">
                <a:solidFill>
                  <a:srgbClr val="00B0F0"/>
                </a:solidFill>
                <a:effectLst/>
                <a:latin typeface="TT Norms"/>
                <a:ea typeface="Times New Roman" panose="02020603050405020304" pitchFamily="18" charset="0"/>
                <a:cs typeface="Arial CYR" panose="020B0604020202020204" pitchFamily="34" charset="0"/>
              </a:rPr>
              <a:t>Юрист</a:t>
            </a:r>
            <a:endParaRPr lang="en-US" sz="1400" b="1" dirty="0" smtClean="0">
              <a:solidFill>
                <a:srgbClr val="00B0F0"/>
              </a:solidFill>
              <a:effectLst/>
              <a:latin typeface="TT Norms"/>
              <a:ea typeface="Times New Roman" panose="02020603050405020304" pitchFamily="18" charset="0"/>
              <a:cs typeface="Arial CYR" panose="020B0604020202020204" pitchFamily="34" charset="0"/>
            </a:endParaRPr>
          </a:p>
          <a:p>
            <a:pPr marL="342900" lvl="0" indent="-342900" algn="just">
              <a:spcBef>
                <a:spcPts val="800"/>
              </a:spcBef>
              <a:buFont typeface="Symbol" panose="05050102010706020507" pitchFamily="18" charset="2"/>
              <a:buChar char=""/>
            </a:pPr>
            <a:endParaRPr lang="en-US" sz="1400" b="1" dirty="0" smtClean="0">
              <a:solidFill>
                <a:schemeClr val="bg1"/>
              </a:solidFill>
              <a:effectLst/>
              <a:latin typeface="TT Norms"/>
              <a:ea typeface="Times New Roman" panose="02020603050405020304" pitchFamily="18" charset="0"/>
              <a:cs typeface="Arial CYR" panose="020B0604020202020204" pitchFamily="34" charset="0"/>
            </a:endParaRPr>
          </a:p>
          <a:p>
            <a:pPr marL="342900" lvl="0" indent="-342900" algn="just">
              <a:spcBef>
                <a:spcPts val="800"/>
              </a:spcBef>
              <a:buFont typeface="Symbol" panose="05050102010706020507" pitchFamily="18" charset="2"/>
              <a:buChar char=""/>
            </a:pPr>
            <a:endParaRPr lang="ru-RU" sz="1400" b="1" dirty="0">
              <a:solidFill>
                <a:schemeClr val="bg1"/>
              </a:solidFill>
              <a:effectLst/>
              <a:latin typeface="TT Norms"/>
              <a:ea typeface="Times New Roman" panose="02020603050405020304" pitchFamily="18" charset="0"/>
            </a:endParaRPr>
          </a:p>
          <a:p>
            <a:pPr marL="342900" lvl="0" indent="-342900" algn="just">
              <a:spcBef>
                <a:spcPts val="800"/>
              </a:spcBef>
              <a:buFont typeface="Wingdings" panose="05000000000000000000" pitchFamily="2" charset="2"/>
              <a:buChar char=""/>
            </a:pPr>
            <a:r>
              <a:rPr lang="ru-RU" sz="1400" i="1" dirty="0">
                <a:solidFill>
                  <a:schemeClr val="bg2">
                    <a:lumMod val="50000"/>
                  </a:schemeClr>
                </a:solidFill>
                <a:effectLst/>
                <a:latin typeface="TT Norms"/>
                <a:ea typeface="Times New Roman" panose="02020603050405020304" pitchFamily="18" charset="0"/>
                <a:cs typeface="Calibri" panose="020F0502020204030204" pitchFamily="34" charset="0"/>
              </a:rPr>
              <a:t>Постановление АС Северо-Западного округа от 13.10.2021 по делу № А56- 69038/2017</a:t>
            </a:r>
            <a:endParaRPr lang="ru-RU" sz="1400" i="1" dirty="0">
              <a:solidFill>
                <a:schemeClr val="bg2">
                  <a:lumMod val="50000"/>
                </a:schemeClr>
              </a:solidFill>
              <a:latin typeface="TT Norms"/>
              <a:ea typeface="Times New Roman" panose="02020603050405020304" pitchFamily="18" charset="0"/>
            </a:endParaRPr>
          </a:p>
          <a:p>
            <a:pPr lvl="0" algn="just">
              <a:spcBef>
                <a:spcPts val="800"/>
              </a:spcBef>
            </a:pPr>
            <a:r>
              <a:rPr lang="ru-RU" sz="1400" dirty="0">
                <a:solidFill>
                  <a:schemeClr val="bg1"/>
                </a:solidFill>
                <a:effectLst/>
                <a:latin typeface="TT Norms"/>
                <a:ea typeface="Times New Roman" panose="02020603050405020304" pitchFamily="18" charset="0"/>
                <a:cs typeface="Calibri" panose="020F0502020204030204" pitchFamily="34" charset="0"/>
              </a:rPr>
              <a:t>Суд отметил, что само по себе оказание юридических услуг должнику и его руководству в виде участия в ряде дел в качестве судебного представителя не образует состав субсидиарной ответственности. </a:t>
            </a:r>
            <a:r>
              <a:rPr lang="ru-RU" sz="1400" b="1" dirty="0">
                <a:solidFill>
                  <a:schemeClr val="bg1"/>
                </a:solidFill>
                <a:effectLst/>
                <a:latin typeface="TT Norms"/>
                <a:ea typeface="Times New Roman" panose="02020603050405020304" pitchFamily="18" charset="0"/>
                <a:cs typeface="Calibri" panose="020F0502020204030204" pitchFamily="34" charset="0"/>
              </a:rPr>
              <a:t>Лицо, оказывающее юридическую помощь, можно привлечь к субсидиарной ответственности только при наличии прямых доказательств его участия в разработке документов для целей причинения вреда кредиторам</a:t>
            </a:r>
            <a:r>
              <a:rPr lang="ru-RU" sz="1400" dirty="0">
                <a:solidFill>
                  <a:schemeClr val="bg1"/>
                </a:solidFill>
                <a:effectLst/>
                <a:latin typeface="TT Norms"/>
                <a:ea typeface="Times New Roman" panose="02020603050405020304" pitchFamily="18" charset="0"/>
                <a:cs typeface="Calibri" panose="020F0502020204030204" pitchFamily="34" charset="0"/>
              </a:rPr>
              <a:t>. Например, документов, опосредующих совершение мнимых сделок</a:t>
            </a:r>
            <a:r>
              <a:rPr lang="ru-RU" sz="1400" dirty="0">
                <a:solidFill>
                  <a:schemeClr val="bg1"/>
                </a:solidFill>
                <a:effectLst/>
                <a:latin typeface="TT Norms"/>
                <a:ea typeface="Times New Roman" panose="02020603050405020304" pitchFamily="18" charset="0"/>
                <a:cs typeface="Wingdings" panose="05000000000000000000" pitchFamily="2" charset="2"/>
              </a:rPr>
              <a:t>, </a:t>
            </a:r>
            <a:r>
              <a:rPr lang="ru-RU" sz="1400" dirty="0">
                <a:solidFill>
                  <a:schemeClr val="bg1"/>
                </a:solidFill>
                <a:effectLst/>
                <a:latin typeface="TT Norms"/>
                <a:ea typeface="Times New Roman" panose="02020603050405020304" pitchFamily="18" charset="0"/>
                <a:cs typeface="Calibri" panose="020F0502020204030204" pitchFamily="34" charset="0"/>
              </a:rPr>
              <a:t>но в данном деле факт совершения юристом таких действий не доказан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810260" algn="just">
              <a:spcBef>
                <a:spcPts val="800"/>
              </a:spcBef>
            </a:pPr>
            <a:r>
              <a:rPr lang="ru-RU" sz="1400" dirty="0">
                <a:solidFill>
                  <a:schemeClr val="bg1"/>
                </a:solidFill>
                <a:effectLst/>
                <a:latin typeface="TT Norms"/>
                <a:ea typeface="Times New Roman" panose="02020603050405020304" pitchFamily="18" charset="0"/>
              </a:rPr>
              <a:t> </a:t>
            </a:r>
          </a:p>
          <a:p>
            <a:pPr marL="342900" lvl="0" indent="-342900" algn="just">
              <a:buFont typeface="Wingdings" panose="05000000000000000000" pitchFamily="2" charset="2"/>
              <a:buChar char=""/>
            </a:pPr>
            <a:r>
              <a:rPr lang="ru-RU" sz="1400" i="1" dirty="0">
                <a:solidFill>
                  <a:schemeClr val="bg2">
                    <a:lumMod val="50000"/>
                  </a:schemeClr>
                </a:solidFill>
                <a:effectLst/>
                <a:latin typeface="TT Norms"/>
                <a:ea typeface="Times New Roman" panose="02020603050405020304" pitchFamily="18" charset="0"/>
                <a:cs typeface="Calibri" panose="020F0502020204030204" pitchFamily="34" charset="0"/>
              </a:rPr>
              <a:t>Постановление АС Московского округа от 11.10.2021 по делу № А40-1657/2018</a:t>
            </a:r>
            <a:r>
              <a:rPr lang="ru-RU" sz="1400" dirty="0">
                <a:solidFill>
                  <a:schemeClr val="bg2">
                    <a:lumMod val="50000"/>
                  </a:schemeClr>
                </a:solidFill>
                <a:effectLst/>
                <a:latin typeface="TT Norms"/>
                <a:ea typeface="Times New Roman" panose="02020603050405020304" pitchFamily="18" charset="0"/>
                <a:cs typeface="Calibri" panose="020F0502020204030204" pitchFamily="34" charset="0"/>
              </a:rPr>
              <a:t>  </a:t>
            </a:r>
            <a:endParaRPr lang="ru-RU" sz="1400" i="1" dirty="0">
              <a:solidFill>
                <a:schemeClr val="bg2">
                  <a:lumMod val="50000"/>
                </a:schemeClr>
              </a:solidFill>
              <a:latin typeface="TT Norms"/>
              <a:ea typeface="Times New Roman" panose="02020603050405020304" pitchFamily="18" charset="0"/>
              <a:cs typeface="Calibri" panose="020F0502020204030204" pitchFamily="34" charset="0"/>
            </a:endParaRPr>
          </a:p>
          <a:p>
            <a:pPr lvl="0" algn="just"/>
            <a:r>
              <a:rPr lang="ru-RU" sz="1400" dirty="0">
                <a:solidFill>
                  <a:schemeClr val="bg1"/>
                </a:solidFill>
                <a:effectLst/>
                <a:latin typeface="TT Norms"/>
                <a:ea typeface="Times New Roman" panose="02020603050405020304" pitchFamily="18" charset="0"/>
                <a:cs typeface="Calibri" panose="020F0502020204030204" pitchFamily="34" charset="0"/>
              </a:rPr>
              <a:t>Суд отказал в привлечении юриста к субсидиарной ответственности за участие в судебных заседаниях в качестве представителя должника и связанных с ним лиц, а также за якобы участие в </a:t>
            </a:r>
            <a:r>
              <a:rPr lang="ru-RU" sz="1400" b="1" dirty="0">
                <a:solidFill>
                  <a:schemeClr val="bg1"/>
                </a:solidFill>
                <a:effectLst/>
                <a:latin typeface="TT Norms"/>
                <a:ea typeface="Times New Roman" panose="02020603050405020304" pitchFamily="18" charset="0"/>
                <a:cs typeface="Calibri" panose="020F0502020204030204" pitchFamily="34" charset="0"/>
              </a:rPr>
              <a:t>разработке договоров, которые причинили ущерб кредиторам </a:t>
            </a:r>
            <a:r>
              <a:rPr lang="ru-RU" sz="1400" dirty="0">
                <a:solidFill>
                  <a:schemeClr val="bg1"/>
                </a:solidFill>
                <a:effectLst/>
                <a:latin typeface="TT Norms"/>
                <a:ea typeface="Times New Roman" panose="02020603050405020304" pitchFamily="18" charset="0"/>
                <a:cs typeface="Wingdings" panose="05000000000000000000" pitchFamily="2" charset="2"/>
              </a:rPr>
              <a:t></a:t>
            </a:r>
            <a:r>
              <a:rPr lang="ru-RU" sz="1400" dirty="0">
                <a:solidFill>
                  <a:schemeClr val="bg1"/>
                </a:solidFill>
                <a:effectLst/>
                <a:latin typeface="TT Norms"/>
                <a:ea typeface="Times New Roman" panose="02020603050405020304" pitchFamily="18" charset="0"/>
                <a:cs typeface="Calibri" panose="020F0502020204030204" pitchFamily="34" charset="0"/>
              </a:rPr>
              <a:t>Суд счел, что в полномочия ответчика не входило совершение сделок от имени должника, ведение хозяйственной деятельности, подписание документов и принятие руководящих решений </a:t>
            </a:r>
            <a:endParaRPr lang="ru-RU" sz="1400" dirty="0">
              <a:solidFill>
                <a:schemeClr val="bg1"/>
              </a:solidFill>
              <a:effectLst/>
              <a:latin typeface="TT Norms"/>
              <a:ea typeface="Times New Roman" panose="02020603050405020304" pitchFamily="18" charset="0"/>
            </a:endParaRPr>
          </a:p>
          <a:p>
            <a:pPr marL="810260" algn="just"/>
            <a:r>
              <a:rPr lang="ru-RU" sz="1400" dirty="0">
                <a:solidFill>
                  <a:schemeClr val="bg2">
                    <a:lumMod val="50000"/>
                  </a:schemeClr>
                </a:solidFill>
                <a:effectLst/>
                <a:latin typeface="TT Norms"/>
                <a:ea typeface="Times New Roman" panose="02020603050405020304" pitchFamily="18" charset="0"/>
              </a:rPr>
              <a:t> </a:t>
            </a:r>
          </a:p>
          <a:p>
            <a:pPr marL="342900" lvl="0" indent="-342900" algn="just">
              <a:buFont typeface="Wingdings" panose="05000000000000000000" pitchFamily="2" charset="2"/>
              <a:buChar char=""/>
            </a:pPr>
            <a:r>
              <a:rPr lang="ru-RU" sz="1400" i="1" dirty="0">
                <a:solidFill>
                  <a:schemeClr val="bg2">
                    <a:lumMod val="50000"/>
                  </a:schemeClr>
                </a:solidFill>
                <a:effectLst/>
                <a:latin typeface="TT Norms"/>
                <a:ea typeface="Times New Roman" panose="02020603050405020304" pitchFamily="18" charset="0"/>
                <a:cs typeface="Calibri" panose="020F0502020204030204" pitchFamily="34" charset="0"/>
              </a:rPr>
              <a:t>Постановление АС Поволжского округа от 24.05.2022 по делу № А49-900/2021</a:t>
            </a:r>
            <a:endParaRPr lang="ru-RU" sz="1400" i="1" dirty="0">
              <a:solidFill>
                <a:schemeClr val="bg2">
                  <a:lumMod val="50000"/>
                </a:schemeClr>
              </a:solidFill>
              <a:latin typeface="TT Norms"/>
              <a:ea typeface="Times New Roman" panose="02020603050405020304" pitchFamily="18" charset="0"/>
            </a:endParaRPr>
          </a:p>
          <a:p>
            <a:pPr lvl="0" algn="just"/>
            <a:r>
              <a:rPr lang="ru-RU" sz="1400" dirty="0">
                <a:solidFill>
                  <a:schemeClr val="bg1"/>
                </a:solidFill>
                <a:effectLst/>
                <a:latin typeface="TT Norms"/>
                <a:ea typeface="Times New Roman" panose="02020603050405020304" pitchFamily="18" charset="0"/>
                <a:cs typeface="Calibri" panose="020F0502020204030204" pitchFamily="34" charset="0"/>
              </a:rPr>
              <a:t>Составление документов для регистрации технических компаний, которые в дальнейшем используются для реализации схемы по уклонению от уплаты налогов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endParaRPr lang="ru-RU" sz="1600" dirty="0"/>
          </a:p>
        </p:txBody>
      </p:sp>
    </p:spTree>
    <p:extLst>
      <p:ext uri="{BB962C8B-B14F-4D97-AF65-F5344CB8AC3E}">
        <p14:creationId xmlns:p14="http://schemas.microsoft.com/office/powerpoint/2010/main" val="1344704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BDD9CC0C-86E4-55A9-FCF8-592AAC4ECFFD}"/>
              </a:ext>
            </a:extLst>
          </p:cNvPr>
          <p:cNvPicPr>
            <a:picLocks noChangeAspect="1"/>
          </p:cNvPicPr>
          <p:nvPr/>
        </p:nvPicPr>
        <p:blipFill>
          <a:blip r:embed="rId2"/>
          <a:stretch>
            <a:fillRect/>
          </a:stretch>
        </p:blipFill>
        <p:spPr>
          <a:xfrm>
            <a:off x="-17697" y="-93135"/>
            <a:ext cx="9306105" cy="7145868"/>
          </a:xfrm>
          <a:prstGeom prst="rect">
            <a:avLst/>
          </a:prstGeom>
        </p:spPr>
      </p:pic>
      <p:sp>
        <p:nvSpPr>
          <p:cNvPr id="3" name="TextBox 2">
            <a:extLst>
              <a:ext uri="{FF2B5EF4-FFF2-40B4-BE49-F238E27FC236}">
                <a16:creationId xmlns="" xmlns:a16="http://schemas.microsoft.com/office/drawing/2014/main" id="{8AFECBAB-FC1A-593D-7B2A-BA3E70126881}"/>
              </a:ext>
            </a:extLst>
          </p:cNvPr>
          <p:cNvSpPr txBox="1"/>
          <p:nvPr/>
        </p:nvSpPr>
        <p:spPr>
          <a:xfrm>
            <a:off x="455725" y="665023"/>
            <a:ext cx="8480323" cy="6192977"/>
          </a:xfrm>
          <a:prstGeom prst="rect">
            <a:avLst/>
          </a:prstGeom>
          <a:noFill/>
        </p:spPr>
        <p:txBody>
          <a:bodyPr wrap="square" rtlCol="0">
            <a:spAutoFit/>
          </a:bodyPr>
          <a:lstStyle/>
          <a:p>
            <a:pPr lvl="0">
              <a:lnSpc>
                <a:spcPct val="115000"/>
              </a:lnSpc>
              <a:spcAft>
                <a:spcPts val="1000"/>
              </a:spcAft>
              <a:buSzPts val="1200"/>
            </a:pPr>
            <a:endParaRPr lang="en-US" b="1" dirty="0" smtClean="0">
              <a:solidFill>
                <a:srgbClr val="EFCD98"/>
              </a:solidFill>
              <a:effectLst/>
              <a:latin typeface="TT Norms"/>
              <a:ea typeface="Times New Roman" panose="02020603050405020304" pitchFamily="18" charset="0"/>
              <a:cs typeface="Calibri" panose="020F0502020204030204" pitchFamily="34" charset="0"/>
            </a:endParaRPr>
          </a:p>
          <a:p>
            <a:pPr lvl="0" algn="ctr">
              <a:lnSpc>
                <a:spcPct val="115000"/>
              </a:lnSpc>
              <a:spcAft>
                <a:spcPts val="1000"/>
              </a:spcAft>
              <a:buSzPts val="1200"/>
            </a:pPr>
            <a:endParaRPr lang="en-US" sz="1600" b="1" dirty="0" smtClean="0">
              <a:solidFill>
                <a:srgbClr val="EFCD98"/>
              </a:solidFill>
              <a:effectLst/>
              <a:latin typeface="TT Norms"/>
              <a:ea typeface="Times New Roman" panose="02020603050405020304" pitchFamily="18" charset="0"/>
              <a:cs typeface="Calibri" panose="020F0502020204030204" pitchFamily="34" charset="0"/>
            </a:endParaRPr>
          </a:p>
          <a:p>
            <a:pPr lvl="0" algn="ctr">
              <a:lnSpc>
                <a:spcPct val="115000"/>
              </a:lnSpc>
              <a:spcAft>
                <a:spcPts val="1000"/>
              </a:spcAft>
              <a:buSzPts val="1200"/>
            </a:pPr>
            <a:r>
              <a:rPr lang="ru-RU" sz="1600" b="1" dirty="0" smtClean="0">
                <a:solidFill>
                  <a:srgbClr val="EFCD98"/>
                </a:solidFill>
                <a:effectLst/>
                <a:latin typeface="TT Norms"/>
                <a:ea typeface="Times New Roman" panose="02020603050405020304" pitchFamily="18" charset="0"/>
                <a:cs typeface="Calibri" panose="020F0502020204030204" pitchFamily="34" charset="0"/>
              </a:rPr>
              <a:t>2. Признак выгодоприобретателя</a:t>
            </a:r>
            <a:endParaRPr lang="ru-RU" sz="1600" dirty="0" smtClean="0">
              <a:solidFill>
                <a:srgbClr val="EFCD98"/>
              </a:solidFill>
              <a:effectLst/>
              <a:latin typeface="TT Norms"/>
              <a:ea typeface="Times New Roman" panose="02020603050405020304" pitchFamily="18" charset="0"/>
              <a:cs typeface="Times New Roman" panose="02020603050405020304" pitchFamily="18" charset="0"/>
            </a:endParaRPr>
          </a:p>
          <a:p>
            <a:pPr indent="540385" algn="ctr">
              <a:lnSpc>
                <a:spcPct val="115000"/>
              </a:lnSpc>
              <a:spcAft>
                <a:spcPts val="1000"/>
              </a:spcAft>
            </a:pPr>
            <a:r>
              <a:rPr lang="ru-RU" sz="1200" dirty="0" smtClean="0">
                <a:solidFill>
                  <a:schemeClr val="bg1"/>
                </a:solidFill>
                <a:effectLst/>
                <a:latin typeface="TT Norms"/>
                <a:ea typeface="Times New Roman" panose="02020603050405020304" pitchFamily="18" charset="0"/>
                <a:cs typeface="Arial CYR" panose="020B0604020202020204" pitchFamily="34" charset="0"/>
              </a:rPr>
              <a:t>Лицо, извлекающее преимущество из незаконного/недобросовестного поведения становится соучастником причинения вреда </a:t>
            </a:r>
            <a:r>
              <a:rPr lang="ru-RU" sz="1200" dirty="0" smtClean="0">
                <a:solidFill>
                  <a:schemeClr val="bg1"/>
                </a:solidFill>
                <a:effectLst/>
                <a:latin typeface="TT Norms"/>
                <a:ea typeface="Times New Roman" panose="02020603050405020304" pitchFamily="18" charset="0"/>
                <a:cs typeface="Mulish"/>
              </a:rPr>
              <a:t>(</a:t>
            </a:r>
            <a:r>
              <a:rPr lang="ru-RU" sz="1200" dirty="0" smtClean="0">
                <a:solidFill>
                  <a:schemeClr val="bg1"/>
                </a:solidFill>
                <a:effectLst/>
                <a:latin typeface="TT Norms"/>
                <a:ea typeface="Times New Roman" panose="02020603050405020304" pitchFamily="18" charset="0"/>
                <a:cs typeface="Arial CYR" panose="020B0604020202020204" pitchFamily="34" charset="0"/>
              </a:rPr>
              <a:t>ст. 1080 ГК </a:t>
            </a:r>
            <a:r>
              <a:rPr lang="ru-RU" sz="1200" dirty="0" smtClean="0">
                <a:solidFill>
                  <a:schemeClr val="bg1"/>
                </a:solidFill>
                <a:effectLst/>
                <a:latin typeface="TT Norms"/>
                <a:ea typeface="Times New Roman" panose="02020603050405020304" pitchFamily="18" charset="0"/>
                <a:cs typeface="Tahoma" panose="020B0604030504040204" pitchFamily="34" charset="0"/>
              </a:rPr>
              <a:t>Р</a:t>
            </a:r>
            <a:r>
              <a:rPr lang="ru-RU" sz="1200" dirty="0" smtClean="0">
                <a:solidFill>
                  <a:schemeClr val="bg1"/>
                </a:solidFill>
                <a:effectLst/>
                <a:latin typeface="TT Norms"/>
                <a:ea typeface="Times New Roman" panose="02020603050405020304" pitchFamily="18" charset="0"/>
                <a:cs typeface="Arial CYR" panose="020B0604020202020204" pitchFamily="34" charset="0"/>
              </a:rPr>
              <a:t>Ф)</a:t>
            </a:r>
            <a:endParaRPr lang="en-US" sz="1200" dirty="0" smtClean="0">
              <a:solidFill>
                <a:schemeClr val="bg1"/>
              </a:solidFill>
              <a:effectLst/>
              <a:latin typeface="TT Norms"/>
              <a:ea typeface="Times New Roman" panose="02020603050405020304" pitchFamily="18" charset="0"/>
              <a:cs typeface="Arial CYR" panose="020B0604020202020204" pitchFamily="34" charset="0"/>
            </a:endParaRPr>
          </a:p>
          <a:p>
            <a:pPr lvl="0" algn="just">
              <a:lnSpc>
                <a:spcPct val="115000"/>
              </a:lnSpc>
              <a:spcAft>
                <a:spcPts val="1000"/>
              </a:spcAft>
            </a:pPr>
            <a:r>
              <a:rPr lang="ru-RU" sz="1400" b="1" dirty="0" smtClean="0">
                <a:solidFill>
                  <a:srgbClr val="00B0F0"/>
                </a:solidFill>
                <a:effectLst/>
                <a:latin typeface="TT Norms"/>
                <a:ea typeface="Times New Roman" panose="02020603050405020304" pitchFamily="18" charset="0"/>
                <a:cs typeface="Calibri" panose="020F0502020204030204" pitchFamily="34" charset="0"/>
              </a:rPr>
              <a:t>Юрист </a:t>
            </a:r>
            <a:r>
              <a:rPr lang="ru-RU" sz="1400" b="1" dirty="0">
                <a:solidFill>
                  <a:srgbClr val="00B0F0"/>
                </a:solidFill>
                <a:effectLst/>
                <a:latin typeface="TT Norms"/>
                <a:ea typeface="Times New Roman" panose="02020603050405020304" pitchFamily="18" charset="0"/>
                <a:cs typeface="Calibri" panose="020F0502020204030204" pitchFamily="34" charset="0"/>
              </a:rPr>
              <a:t>– бенефициар должника</a:t>
            </a:r>
            <a:endParaRPr lang="ru-RU" sz="1400" b="1" dirty="0">
              <a:solidFill>
                <a:srgbClr val="00B0F0"/>
              </a:solidFill>
              <a:latin typeface="TT Norms"/>
              <a:ea typeface="Times New Roman" panose="02020603050405020304" pitchFamily="18" charset="0"/>
              <a:cs typeface="Times New Roman" panose="02020603050405020304" pitchFamily="18" charset="0"/>
            </a:endParaRPr>
          </a:p>
          <a:p>
            <a:pPr lvl="0" algn="just">
              <a:lnSpc>
                <a:spcPct val="115000"/>
              </a:lnSpc>
              <a:spcAft>
                <a:spcPts val="1000"/>
              </a:spcAft>
            </a:pPr>
            <a:r>
              <a:rPr lang="ru-RU" sz="1200" b="1" i="1" dirty="0">
                <a:solidFill>
                  <a:schemeClr val="bg2">
                    <a:lumMod val="50000"/>
                  </a:schemeClr>
                </a:solidFill>
                <a:effectLst/>
                <a:latin typeface="TT Norms"/>
                <a:ea typeface="Times New Roman" panose="02020603050405020304" pitchFamily="18" charset="0"/>
                <a:cs typeface="Calibri" panose="020F0502020204030204" pitchFamily="34" charset="0"/>
              </a:rPr>
              <a:t>Постановление АС Северо-Кавказского округа от 01.09.2021 по делу № А20- 2322/2016 (Дело ООО «Оникс»)</a:t>
            </a:r>
            <a:endParaRPr lang="ru-RU" sz="1200" b="1" dirty="0">
              <a:solidFill>
                <a:schemeClr val="bg2">
                  <a:lumMod val="50000"/>
                </a:schemeClr>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200" dirty="0">
                <a:solidFill>
                  <a:schemeClr val="bg1"/>
                </a:solidFill>
                <a:effectLst/>
                <a:latin typeface="TT Norms"/>
                <a:ea typeface="Times New Roman" panose="02020603050405020304" pitchFamily="18" charset="0"/>
                <a:cs typeface="Calibri" panose="020F0502020204030204" pitchFamily="34" charset="0"/>
              </a:rPr>
              <a:t>Юрист вел переговоры и предоставлял документы для получения банковских гарантий в пользу группы компаний, в которую входил и сам должник. При этом юрист не раскрыл, кто давал ему поручения действовать в интересах должника в кредитных учреждениях.</a:t>
            </a:r>
            <a:r>
              <a:rPr lang="ru-RU" sz="1200" dirty="0">
                <a:solidFill>
                  <a:schemeClr val="bg1"/>
                </a:solidFill>
                <a:latin typeface="TT Norms"/>
                <a:ea typeface="Times New Roman" panose="02020603050405020304" pitchFamily="18" charset="0"/>
                <a:cs typeface="Times New Roman" panose="02020603050405020304" pitchFamily="18" charset="0"/>
              </a:rPr>
              <a:t> </a:t>
            </a:r>
            <a:r>
              <a:rPr lang="ru-RU" sz="1200" dirty="0">
                <a:solidFill>
                  <a:schemeClr val="bg1"/>
                </a:solidFill>
                <a:effectLst/>
                <a:latin typeface="TT Norms"/>
                <a:ea typeface="Times New Roman" panose="02020603050405020304" pitchFamily="18" charset="0"/>
                <a:cs typeface="Calibri" panose="020F0502020204030204" pitchFamily="34" charset="0"/>
              </a:rPr>
              <a:t>Общество не вернуло задолженность, возникшую из банковских гарантий, и впало в банкротство. Суд установил, что, </a:t>
            </a:r>
            <a:r>
              <a:rPr lang="ru-RU" sz="1200" b="1" dirty="0">
                <a:solidFill>
                  <a:schemeClr val="bg1"/>
                </a:solidFill>
                <a:effectLst/>
                <a:latin typeface="TT Norms"/>
                <a:ea typeface="Times New Roman" panose="02020603050405020304" pitchFamily="18" charset="0"/>
                <a:cs typeface="Calibri" panose="020F0502020204030204" pitchFamily="34" charset="0"/>
              </a:rPr>
              <a:t>по версии ряда СМИ, </a:t>
            </a:r>
            <a:r>
              <a:rPr lang="ru-RU" sz="1200" b="1" dirty="0" smtClean="0">
                <a:solidFill>
                  <a:schemeClr val="bg1"/>
                </a:solidFill>
                <a:effectLst/>
                <a:latin typeface="TT Norms"/>
                <a:ea typeface="Times New Roman" panose="02020603050405020304" pitchFamily="18" charset="0"/>
                <a:cs typeface="Calibri" panose="020F0502020204030204" pitchFamily="34" charset="0"/>
              </a:rPr>
              <a:t> юрист </a:t>
            </a:r>
            <a:r>
              <a:rPr lang="ru-RU" sz="1200" b="1" dirty="0">
                <a:solidFill>
                  <a:schemeClr val="bg1"/>
                </a:solidFill>
                <a:effectLst/>
                <a:latin typeface="TT Norms"/>
                <a:ea typeface="Times New Roman" panose="02020603050405020304" pitchFamily="18" charset="0"/>
                <a:cs typeface="Calibri" panose="020F0502020204030204" pitchFamily="34" charset="0"/>
              </a:rPr>
              <a:t>являлся лицом, которому была подконтрольна спорная группа компаний, а также был осведомлен о структуре организации должника и его контрагентах, формировал изменения в учредительных документах и мог давать устные рекомендации руководителю в порядке оказания юридических услуг</a:t>
            </a:r>
            <a:r>
              <a:rPr lang="ru-RU" sz="1200" dirty="0">
                <a:solidFill>
                  <a:schemeClr val="bg1"/>
                </a:solidFill>
                <a:effectLst/>
                <a:latin typeface="TT Norms"/>
                <a:ea typeface="Times New Roman" panose="02020603050405020304" pitchFamily="18" charset="0"/>
                <a:cs typeface="Calibri" panose="020F0502020204030204" pitchFamily="34" charset="0"/>
              </a:rPr>
              <a:t>.</a:t>
            </a:r>
            <a:r>
              <a:rPr lang="ru-RU" sz="1200" dirty="0">
                <a:solidFill>
                  <a:schemeClr val="bg1"/>
                </a:solidFill>
                <a:latin typeface="TT Norms"/>
                <a:ea typeface="Times New Roman" panose="02020603050405020304" pitchFamily="18" charset="0"/>
                <a:cs typeface="Times New Roman" panose="02020603050405020304" pitchFamily="18" charset="0"/>
              </a:rPr>
              <a:t> </a:t>
            </a:r>
            <a:r>
              <a:rPr lang="ru-RU" sz="1200" dirty="0">
                <a:solidFill>
                  <a:schemeClr val="bg1"/>
                </a:solidFill>
                <a:effectLst/>
                <a:latin typeface="TT Norms"/>
                <a:ea typeface="Times New Roman" panose="02020603050405020304" pitchFamily="18" charset="0"/>
                <a:cs typeface="Calibri" panose="020F0502020204030204" pitchFamily="34" charset="0"/>
              </a:rPr>
              <a:t>Исходя из этого, суд пришел к выводу, что юрист является фактическим руководителем (бенефициаром) должника</a:t>
            </a:r>
            <a:endParaRPr lang="ru-RU" sz="1200" dirty="0">
              <a:solidFill>
                <a:schemeClr val="bg1"/>
              </a:solidFill>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200" dirty="0">
                <a:solidFill>
                  <a:schemeClr val="bg1"/>
                </a:solidFill>
                <a:effectLst/>
                <a:latin typeface="TT Norms"/>
                <a:ea typeface="Times New Roman" panose="02020603050405020304" pitchFamily="18" charset="0"/>
                <a:cs typeface="Calibri" panose="020F0502020204030204" pitchFamily="34" charset="0"/>
              </a:rPr>
              <a:t>Суд посчитал подозрительным поведение юриста в период возникновения признаков банкротства должника. Он совершал активные расходные операции по своим счетам на существенные суммы, прекратил семейные отношения и избавился от всего недвижимого имущества. </a:t>
            </a:r>
            <a:r>
              <a:rPr lang="ru-RU" sz="1200" b="1" dirty="0">
                <a:solidFill>
                  <a:schemeClr val="bg1"/>
                </a:solidFill>
                <a:effectLst/>
                <a:latin typeface="TT Norms"/>
                <a:ea typeface="Times New Roman" panose="02020603050405020304" pitchFamily="18" charset="0"/>
                <a:cs typeface="Calibri" panose="020F0502020204030204" pitchFamily="34" charset="0"/>
              </a:rPr>
              <a:t>Основанием для привлечения юриста </a:t>
            </a:r>
            <a:r>
              <a:rPr lang="ru-RU" sz="1200" dirty="0">
                <a:solidFill>
                  <a:schemeClr val="bg1"/>
                </a:solidFill>
                <a:effectLst/>
                <a:latin typeface="TT Norms"/>
                <a:ea typeface="Times New Roman" panose="02020603050405020304" pitchFamily="18" charset="0"/>
                <a:cs typeface="Calibri" panose="020F0502020204030204" pitchFamily="34" charset="0"/>
              </a:rPr>
              <a:t>к ответственности стало то, что, как бенефициар должника, он знал о наличии существенной задолженности перед кредиторами, которая не могла быть погашена в ходе обычной хозяйственной деятельности, и должен был дать указание руководителю должника обратиться в суд с заявлением о признании должника банкротом, но не сделал этого. При этом ответчик вел переговоры и совершал иные действия для получения банковских гарантий, чем дополнительно увеличил кредиторскую задолженность должника</a:t>
            </a:r>
            <a:endParaRPr lang="ru-RU" sz="1200" dirty="0">
              <a:solidFill>
                <a:schemeClr val="bg1"/>
              </a:solidFill>
              <a:effectLst/>
              <a:latin typeface="TT Norms"/>
              <a:ea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1553" y="0"/>
            <a:ext cx="2104495" cy="184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344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FA2ED69A-7012-3C33-9BDD-EDE0F7C1C555}"/>
              </a:ext>
            </a:extLst>
          </p:cNvPr>
          <p:cNvPicPr>
            <a:picLocks noChangeAspect="1"/>
          </p:cNvPicPr>
          <p:nvPr/>
        </p:nvPicPr>
        <p:blipFill>
          <a:blip r:embed="rId2"/>
          <a:stretch>
            <a:fillRect/>
          </a:stretch>
        </p:blipFill>
        <p:spPr>
          <a:xfrm>
            <a:off x="-152400" y="-87771"/>
            <a:ext cx="9334485" cy="7166997"/>
          </a:xfrm>
          <a:prstGeom prst="rect">
            <a:avLst/>
          </a:prstGeom>
        </p:spPr>
      </p:pic>
      <p:sp>
        <p:nvSpPr>
          <p:cNvPr id="3" name="TextBox 2">
            <a:extLst>
              <a:ext uri="{FF2B5EF4-FFF2-40B4-BE49-F238E27FC236}">
                <a16:creationId xmlns="" xmlns:a16="http://schemas.microsoft.com/office/drawing/2014/main" id="{8B14570F-4ABF-AB0A-5B11-967A8593661E}"/>
              </a:ext>
            </a:extLst>
          </p:cNvPr>
          <p:cNvSpPr txBox="1"/>
          <p:nvPr/>
        </p:nvSpPr>
        <p:spPr>
          <a:xfrm>
            <a:off x="224306" y="1726422"/>
            <a:ext cx="8695388" cy="4733860"/>
          </a:xfrm>
          <a:prstGeom prst="rect">
            <a:avLst/>
          </a:prstGeom>
          <a:noFill/>
        </p:spPr>
        <p:txBody>
          <a:bodyPr wrap="square" rtlCol="0">
            <a:spAutoFit/>
          </a:bodyPr>
          <a:lstStyle/>
          <a:p>
            <a:pPr lvl="0" algn="just">
              <a:lnSpc>
                <a:spcPct val="115000"/>
              </a:lnSpc>
              <a:spcAft>
                <a:spcPts val="1000"/>
              </a:spcAft>
            </a:pPr>
            <a:r>
              <a:rPr lang="ru-RU" sz="1400" b="1" dirty="0">
                <a:solidFill>
                  <a:srgbClr val="00B0F0"/>
                </a:solidFill>
                <a:effectLst/>
                <a:latin typeface="TT Norms"/>
                <a:ea typeface="Times New Roman" panose="02020603050405020304" pitchFamily="18" charset="0"/>
                <a:cs typeface="Calibri" panose="020F0502020204030204" pitchFamily="34" charset="0"/>
              </a:rPr>
              <a:t>Действия по искусственному созданию ситуации банкротства должника</a:t>
            </a:r>
            <a:endParaRPr lang="ru-RU" sz="1400" b="1" dirty="0">
              <a:solidFill>
                <a:srgbClr val="00B0F0"/>
              </a:solidFill>
              <a:latin typeface="TT Norms"/>
              <a:ea typeface="Times New Roman" panose="02020603050405020304" pitchFamily="18" charset="0"/>
              <a:cs typeface="Times New Roman" panose="02020603050405020304" pitchFamily="18" charset="0"/>
            </a:endParaRPr>
          </a:p>
          <a:p>
            <a:pPr lvl="0" algn="just">
              <a:lnSpc>
                <a:spcPct val="115000"/>
              </a:lnSpc>
              <a:spcAft>
                <a:spcPts val="1000"/>
              </a:spcAft>
            </a:pPr>
            <a:endParaRPr lang="ru-RU" sz="1100" i="1" dirty="0" smtClean="0">
              <a:solidFill>
                <a:schemeClr val="bg1"/>
              </a:solidFill>
              <a:effectLst/>
              <a:latin typeface="TT Norms"/>
              <a:ea typeface="Times New Roman" panose="02020603050405020304" pitchFamily="18" charset="0"/>
              <a:cs typeface="Calibri" panose="020F0502020204030204" pitchFamily="34" charset="0"/>
            </a:endParaRPr>
          </a:p>
          <a:p>
            <a:pPr lvl="0" algn="just">
              <a:lnSpc>
                <a:spcPct val="115000"/>
              </a:lnSpc>
              <a:spcAft>
                <a:spcPts val="1000"/>
              </a:spcAft>
            </a:pPr>
            <a:endParaRPr lang="ru-RU" sz="1100" i="1" dirty="0">
              <a:solidFill>
                <a:schemeClr val="bg1"/>
              </a:solidFill>
              <a:latin typeface="TT Norms"/>
              <a:ea typeface="Times New Roman" panose="02020603050405020304" pitchFamily="18" charset="0"/>
              <a:cs typeface="Calibri" panose="020F0502020204030204" pitchFamily="34" charset="0"/>
            </a:endParaRPr>
          </a:p>
          <a:p>
            <a:pPr lvl="0" algn="just">
              <a:lnSpc>
                <a:spcPct val="115000"/>
              </a:lnSpc>
              <a:spcAft>
                <a:spcPts val="1000"/>
              </a:spcAft>
            </a:pPr>
            <a:r>
              <a:rPr lang="ru-RU" sz="1100" i="1" dirty="0" smtClean="0">
                <a:solidFill>
                  <a:schemeClr val="bg2">
                    <a:lumMod val="50000"/>
                  </a:schemeClr>
                </a:solidFill>
                <a:effectLst/>
                <a:latin typeface="TT Norms"/>
                <a:ea typeface="Times New Roman" panose="02020603050405020304" pitchFamily="18" charset="0"/>
                <a:cs typeface="Calibri" panose="020F0502020204030204" pitchFamily="34" charset="0"/>
              </a:rPr>
              <a:t>Постановление </a:t>
            </a:r>
            <a:r>
              <a:rPr lang="ru-RU" sz="1100" i="1" dirty="0">
                <a:solidFill>
                  <a:schemeClr val="bg2">
                    <a:lumMod val="50000"/>
                  </a:schemeClr>
                </a:solidFill>
                <a:effectLst/>
                <a:latin typeface="TT Norms"/>
                <a:ea typeface="Times New Roman" panose="02020603050405020304" pitchFamily="18" charset="0"/>
                <a:cs typeface="Calibri" panose="020F0502020204030204" pitchFamily="34" charset="0"/>
              </a:rPr>
              <a:t>АС Северо-Западного округа от 15.04.2022 по делу № А66-4904/2013(Дело ООО «Тверской стекольный завод»)</a:t>
            </a:r>
            <a:endParaRPr lang="ru-RU" sz="1100" dirty="0">
              <a:solidFill>
                <a:schemeClr val="bg2">
                  <a:lumMod val="50000"/>
                </a:schemeClr>
              </a:solidFill>
              <a:effectLst/>
              <a:latin typeface="TT Norms"/>
              <a:ea typeface="Times New Roman" panose="02020603050405020304" pitchFamily="18" charset="0"/>
              <a:cs typeface="Times New Roman" panose="02020603050405020304" pitchFamily="18" charset="0"/>
            </a:endParaRPr>
          </a:p>
          <a:p>
            <a:pPr algn="just">
              <a:lnSpc>
                <a:spcPct val="115000"/>
              </a:lnSpc>
              <a:spcAft>
                <a:spcPts val="1000"/>
              </a:spcAft>
            </a:pPr>
            <a:r>
              <a:rPr lang="ru-RU" sz="1400" dirty="0" smtClean="0">
                <a:solidFill>
                  <a:schemeClr val="bg1"/>
                </a:solidFill>
                <a:effectLst/>
                <a:latin typeface="TT Norms"/>
                <a:ea typeface="Times New Roman" panose="02020603050405020304" pitchFamily="18" charset="0"/>
                <a:cs typeface="Calibri" panose="020F0502020204030204" pitchFamily="34" charset="0"/>
              </a:rPr>
              <a:t>Суды </a:t>
            </a:r>
            <a:r>
              <a:rPr lang="ru-RU" sz="1400" dirty="0">
                <a:solidFill>
                  <a:schemeClr val="bg1"/>
                </a:solidFill>
                <a:effectLst/>
                <a:latin typeface="TT Norms"/>
                <a:ea typeface="Times New Roman" panose="02020603050405020304" pitchFamily="18" charset="0"/>
                <a:cs typeface="Calibri" panose="020F0502020204030204" pitchFamily="34" charset="0"/>
              </a:rPr>
              <a:t>привлекли к субсидиарной ответственности штатного юриста должника.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algn="just">
              <a:lnSpc>
                <a:spcPct val="115000"/>
              </a:lnSpc>
              <a:spcAft>
                <a:spcPts val="1000"/>
              </a:spcAft>
            </a:pPr>
            <a:r>
              <a:rPr lang="ru-RU" sz="1400" dirty="0">
                <a:solidFill>
                  <a:schemeClr val="bg1"/>
                </a:solidFill>
                <a:effectLst/>
                <a:latin typeface="TT Norms"/>
                <a:ea typeface="Times New Roman" panose="02020603050405020304" pitchFamily="18" charset="0"/>
                <a:cs typeface="Calibri" panose="020F0502020204030204" pitchFamily="34" charset="0"/>
              </a:rPr>
              <a:t>Основанием послужили его действия по искусственному созданию ситуации банкротства должника.</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400" dirty="0">
                <a:solidFill>
                  <a:schemeClr val="bg1"/>
                </a:solidFill>
                <a:effectLst/>
                <a:latin typeface="TT Norms"/>
                <a:ea typeface="Times New Roman" panose="02020603050405020304" pitchFamily="18" charset="0"/>
                <a:cs typeface="Calibri" panose="020F0502020204030204" pitchFamily="34" charset="0"/>
              </a:rPr>
              <a:t>По указаниям юриста </a:t>
            </a:r>
            <a:r>
              <a:rPr lang="ru-RU" sz="1400" b="1" dirty="0">
                <a:solidFill>
                  <a:schemeClr val="bg1"/>
                </a:solidFill>
                <a:effectLst/>
                <a:latin typeface="TT Norms"/>
                <a:ea typeface="Times New Roman" panose="02020603050405020304" pitchFamily="18" charset="0"/>
                <a:cs typeface="Calibri" panose="020F0502020204030204" pitchFamily="34" charset="0"/>
              </a:rPr>
              <a:t>был составлен приходный кассовый ордер, на основании которого руководитель должника якобы внес в кассу предприятия денежные средства </a:t>
            </a:r>
            <a:r>
              <a:rPr lang="ru-RU" sz="1400" dirty="0">
                <a:solidFill>
                  <a:schemeClr val="bg1"/>
                </a:solidFill>
                <a:effectLst/>
                <a:latin typeface="TT Norms"/>
                <a:ea typeface="Times New Roman" panose="02020603050405020304" pitchFamily="18" charset="0"/>
                <a:cs typeface="Calibri" panose="020F0502020204030204" pitchFamily="34" charset="0"/>
              </a:rPr>
              <a:t>на сумму чуть более 300 тыс. руб., став его кредитором. Должник эти деньги не вернул, хотя на самом деле они ему и не передавались. Руководитель сначала взыскал с предприятия эти денежные средства, получив на руки судебный приказ, а затем обратился в суд с требованием признать предприятие банкротом</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400" dirty="0">
                <a:solidFill>
                  <a:schemeClr val="bg1"/>
                </a:solidFill>
                <a:effectLst/>
                <a:latin typeface="TT Norms"/>
                <a:ea typeface="Times New Roman" panose="02020603050405020304" pitchFamily="18" charset="0"/>
                <a:cs typeface="Calibri" panose="020F0502020204030204" pitchFamily="34" charset="0"/>
              </a:rPr>
              <a:t> </a:t>
            </a:r>
            <a:r>
              <a:rPr lang="ru-RU" sz="1400" b="1" dirty="0">
                <a:solidFill>
                  <a:schemeClr val="bg1"/>
                </a:solidFill>
                <a:effectLst/>
                <a:latin typeface="TT Norms"/>
                <a:ea typeface="Times New Roman" panose="02020603050405020304" pitchFamily="18" charset="0"/>
                <a:cs typeface="Calibri" panose="020F0502020204030204" pitchFamily="34" charset="0"/>
              </a:rPr>
              <a:t>При этом юрист стал руководителем одного из мажоритарных кредиторов должника</a:t>
            </a:r>
            <a:r>
              <a:rPr lang="ru-RU" sz="1400" dirty="0">
                <a:solidFill>
                  <a:schemeClr val="bg1"/>
                </a:solidFill>
                <a:effectLst/>
                <a:latin typeface="TT Norms"/>
                <a:ea typeface="Times New Roman" panose="02020603050405020304" pitchFamily="18" charset="0"/>
                <a:cs typeface="Calibri" panose="020F0502020204030204" pitchFamily="34" charset="0"/>
              </a:rPr>
              <a:t>, сумма требований которого позволяла принимать все значимые решения на собрании кредиторов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r>
              <a:rPr lang="ru-RU" sz="1800" dirty="0">
                <a:effectLst/>
                <a:latin typeface="TT Norms"/>
                <a:ea typeface="Times New Roman" panose="02020603050405020304" pitchFamily="18" charset="0"/>
              </a:rPr>
              <a:t> </a:t>
            </a:r>
            <a:endParaRPr lang="ru-RU" sz="1800" dirty="0">
              <a:effectLst/>
              <a:latin typeface="Arial" panose="020B0604020202020204" pitchFamily="34"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853075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9F48F37D-6ED8-B976-5279-518830BF1651}"/>
              </a:ext>
            </a:extLst>
          </p:cNvPr>
          <p:cNvPicPr>
            <a:picLocks noChangeAspect="1"/>
          </p:cNvPicPr>
          <p:nvPr/>
        </p:nvPicPr>
        <p:blipFill>
          <a:blip r:embed="rId2"/>
          <a:stretch>
            <a:fillRect/>
          </a:stretch>
        </p:blipFill>
        <p:spPr>
          <a:xfrm>
            <a:off x="-112213" y="-156666"/>
            <a:ext cx="9360987" cy="7189190"/>
          </a:xfrm>
          <a:prstGeom prst="rect">
            <a:avLst/>
          </a:prstGeom>
        </p:spPr>
      </p:pic>
      <p:sp>
        <p:nvSpPr>
          <p:cNvPr id="3" name="TextBox 2">
            <a:extLst>
              <a:ext uri="{FF2B5EF4-FFF2-40B4-BE49-F238E27FC236}">
                <a16:creationId xmlns="" xmlns:a16="http://schemas.microsoft.com/office/drawing/2014/main" id="{1414E6AC-C7D7-3E35-5FF5-48AF84ED66CF}"/>
              </a:ext>
            </a:extLst>
          </p:cNvPr>
          <p:cNvSpPr txBox="1"/>
          <p:nvPr/>
        </p:nvSpPr>
        <p:spPr>
          <a:xfrm>
            <a:off x="604685" y="940092"/>
            <a:ext cx="8377084" cy="5776966"/>
          </a:xfrm>
          <a:prstGeom prst="rect">
            <a:avLst/>
          </a:prstGeom>
          <a:noFill/>
        </p:spPr>
        <p:txBody>
          <a:bodyPr wrap="square" rtlCol="0">
            <a:spAutoFit/>
          </a:bodyPr>
          <a:lstStyle/>
          <a:p>
            <a:pPr indent="90170" algn="r">
              <a:lnSpc>
                <a:spcPct val="115000"/>
              </a:lnSpc>
              <a:spcAft>
                <a:spcPts val="1000"/>
              </a:spcAft>
            </a:pPr>
            <a:endParaRPr lang="en-US" b="1" dirty="0" smtClean="0">
              <a:solidFill>
                <a:srgbClr val="EFCD98"/>
              </a:solidFill>
              <a:effectLst/>
              <a:latin typeface="TT Norms"/>
              <a:ea typeface="Times New Roman" panose="02020603050405020304" pitchFamily="18" charset="0"/>
              <a:cs typeface="Mulish"/>
            </a:endParaRPr>
          </a:p>
          <a:p>
            <a:pPr indent="90170" algn="ctr">
              <a:lnSpc>
                <a:spcPct val="115000"/>
              </a:lnSpc>
              <a:spcAft>
                <a:spcPts val="1000"/>
              </a:spcAft>
            </a:pPr>
            <a:r>
              <a:rPr lang="ru-RU" b="1" dirty="0" smtClean="0">
                <a:solidFill>
                  <a:srgbClr val="EFCD98"/>
                </a:solidFill>
                <a:effectLst/>
                <a:latin typeface="TT Norms"/>
                <a:ea typeface="Times New Roman" panose="02020603050405020304" pitchFamily="18" charset="0"/>
                <a:cs typeface="Mulish"/>
              </a:rPr>
              <a:t>3. Признак </a:t>
            </a:r>
            <a:r>
              <a:rPr lang="ru-RU" b="1" dirty="0">
                <a:solidFill>
                  <a:srgbClr val="EFCD98"/>
                </a:solidFill>
                <a:effectLst/>
                <a:latin typeface="TT Norms"/>
                <a:ea typeface="Times New Roman" panose="02020603050405020304" pitchFamily="18" charset="0"/>
                <a:cs typeface="Arial CYR" panose="020B0604020202020204" pitchFamily="34" charset="0"/>
              </a:rPr>
              <a:t>оказания влияния на деятельность должника</a:t>
            </a:r>
            <a:endParaRPr lang="ru-RU" dirty="0">
              <a:solidFill>
                <a:srgbClr val="EFCD98"/>
              </a:solidFill>
              <a:effectLst/>
              <a:latin typeface="TT Norms"/>
              <a:ea typeface="Times New Roman" panose="02020603050405020304" pitchFamily="18" charset="0"/>
            </a:endParaRPr>
          </a:p>
          <a:p>
            <a:pPr indent="540385" algn="ctr">
              <a:lnSpc>
                <a:spcPct val="115000"/>
              </a:lnSpc>
              <a:spcAft>
                <a:spcPts val="1000"/>
              </a:spcAft>
            </a:pPr>
            <a:r>
              <a:rPr lang="ru-RU" sz="1050" dirty="0">
                <a:solidFill>
                  <a:schemeClr val="bg1"/>
                </a:solidFill>
                <a:effectLst/>
                <a:latin typeface="TT Norms"/>
                <a:ea typeface="Times New Roman" panose="02020603050405020304" pitchFamily="18" charset="0"/>
                <a:cs typeface="Arial" panose="020B0604020202020204" pitchFamily="34" charset="0"/>
              </a:rPr>
              <a:t>Например через создание формального документооборота, намеренное искажение первичных документов, отражение недостоверных сведений в отчетности в данном случае также являются достаточными основаниями для привлечения  специалистов категории бухгалтер к ответственности</a:t>
            </a:r>
            <a:r>
              <a:rPr lang="ru-RU" sz="1050" dirty="0" smtClean="0">
                <a:solidFill>
                  <a:schemeClr val="bg1"/>
                </a:solidFill>
                <a:effectLst/>
                <a:latin typeface="TT Norms"/>
                <a:ea typeface="Times New Roman" panose="02020603050405020304" pitchFamily="18" charset="0"/>
                <a:cs typeface="Arial" panose="020B0604020202020204" pitchFamily="34" charset="0"/>
              </a:rPr>
              <a:t>.</a:t>
            </a:r>
            <a:endParaRPr lang="en-US" sz="1050" dirty="0" smtClean="0">
              <a:solidFill>
                <a:schemeClr val="bg1"/>
              </a:solidFill>
              <a:effectLst/>
              <a:latin typeface="TT Norms"/>
              <a:ea typeface="Times New Roman" panose="02020603050405020304" pitchFamily="18" charset="0"/>
              <a:cs typeface="Arial" panose="020B0604020202020204" pitchFamily="34" charset="0"/>
            </a:endParaRPr>
          </a:p>
          <a:p>
            <a:pPr indent="540385" algn="ctr">
              <a:lnSpc>
                <a:spcPct val="115000"/>
              </a:lnSpc>
              <a:spcAft>
                <a:spcPts val="1000"/>
              </a:spcAft>
            </a:pPr>
            <a:endParaRPr lang="ru-RU" sz="1200" dirty="0">
              <a:solidFill>
                <a:schemeClr val="bg1"/>
              </a:solidFill>
              <a:effectLst/>
              <a:latin typeface="TT Norms"/>
              <a:ea typeface="Times New Roman" panose="02020603050405020304" pitchFamily="18" charset="0"/>
            </a:endParaRPr>
          </a:p>
          <a:p>
            <a:pPr lvl="0" algn="just"/>
            <a:r>
              <a:rPr lang="ru-RU" sz="1600" b="1" dirty="0">
                <a:solidFill>
                  <a:srgbClr val="00B0F0"/>
                </a:solidFill>
                <a:effectLst/>
                <a:latin typeface="TT Norms"/>
                <a:ea typeface="Times New Roman" panose="02020603050405020304" pitchFamily="18" charset="0"/>
              </a:rPr>
              <a:t>Главный бухгалтер намеренно включал в налоговые и бухгалтерские регистры недостоверную </a:t>
            </a:r>
            <a:r>
              <a:rPr lang="ru-RU" sz="1600" b="1" dirty="0" smtClean="0">
                <a:solidFill>
                  <a:srgbClr val="00B0F0"/>
                </a:solidFill>
                <a:effectLst/>
                <a:latin typeface="TT Norms"/>
                <a:ea typeface="Times New Roman" panose="02020603050405020304" pitchFamily="18" charset="0"/>
              </a:rPr>
              <a:t>информацию</a:t>
            </a:r>
          </a:p>
          <a:p>
            <a:pPr marL="342900" lvl="0" indent="-342900" algn="just">
              <a:buFont typeface="Symbol" panose="05050102010706020507" pitchFamily="18" charset="2"/>
              <a:buChar char=""/>
            </a:pPr>
            <a:endParaRPr lang="ru-RU" sz="1600" dirty="0">
              <a:solidFill>
                <a:srgbClr val="00B0F0"/>
              </a:solidFill>
              <a:effectLst/>
              <a:latin typeface="TT Norms"/>
              <a:ea typeface="Times New Roman" panose="02020603050405020304" pitchFamily="18" charset="0"/>
            </a:endParaRPr>
          </a:p>
          <a:p>
            <a:pPr indent="540385" algn="just">
              <a:lnSpc>
                <a:spcPct val="115000"/>
              </a:lnSpc>
              <a:spcAft>
                <a:spcPts val="1000"/>
              </a:spcAft>
            </a:pPr>
            <a:r>
              <a:rPr lang="ru-RU" sz="1200" i="1" u="none" strike="noStrike" dirty="0">
                <a:solidFill>
                  <a:schemeClr val="bg2">
                    <a:lumMod val="50000"/>
                  </a:schemeClr>
                </a:solidFill>
                <a:effectLst/>
                <a:latin typeface="TT Norms"/>
                <a:ea typeface="Times New Roman" panose="02020603050405020304" pitchFamily="18" charset="0"/>
                <a:cs typeface="Arial" panose="020B0604020202020204" pitchFamily="34" charset="0"/>
              </a:rPr>
              <a:t>Определение</a:t>
            </a:r>
            <a:r>
              <a:rPr lang="ru-RU" sz="1200" i="1" dirty="0">
                <a:solidFill>
                  <a:schemeClr val="bg2">
                    <a:lumMod val="50000"/>
                  </a:schemeClr>
                </a:solidFill>
                <a:effectLst/>
                <a:latin typeface="TT Norms"/>
                <a:ea typeface="Times New Roman" panose="02020603050405020304" pitchFamily="18" charset="0"/>
                <a:cs typeface="Arial" panose="020B0604020202020204" pitchFamily="34" charset="0"/>
              </a:rPr>
              <a:t> ВС РФ от 27.11.2019 N 305-ЭС19-21244 по делу N А40-161770/2014.</a:t>
            </a:r>
            <a:endParaRPr lang="ru-RU" sz="1200" dirty="0">
              <a:solidFill>
                <a:schemeClr val="bg2">
                  <a:lumMod val="50000"/>
                </a:schemeClr>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Bef>
                <a:spcPts val="1000"/>
              </a:spcBef>
              <a:spcAft>
                <a:spcPts val="1000"/>
              </a:spcAft>
            </a:pPr>
            <a:r>
              <a:rPr lang="ru-RU" sz="1400" dirty="0">
                <a:solidFill>
                  <a:schemeClr val="bg1"/>
                </a:solidFill>
                <a:effectLst/>
                <a:latin typeface="TT Norms"/>
                <a:ea typeface="Times New Roman" panose="02020603050405020304" pitchFamily="18" charset="0"/>
                <a:cs typeface="Arial" panose="020B0604020202020204" pitchFamily="34" charset="0"/>
              </a:rPr>
              <a:t>В данном деле главного бухгалтера признали контролирующим лицом и привлекли к субсидиарной ответственности (ее размер составил порядка 97 млн руб.).</a:t>
            </a:r>
            <a:r>
              <a:rPr lang="ru-RU" sz="1400" dirty="0">
                <a:solidFill>
                  <a:schemeClr val="bg1"/>
                </a:solidFill>
                <a:latin typeface="TT Norms"/>
                <a:ea typeface="Times New Roman" panose="02020603050405020304" pitchFamily="18" charset="0"/>
                <a:cs typeface="Times New Roman" panose="02020603050405020304" pitchFamily="18" charset="0"/>
              </a:rPr>
              <a:t> </a:t>
            </a:r>
            <a:r>
              <a:rPr lang="ru-RU" sz="1400" dirty="0">
                <a:solidFill>
                  <a:schemeClr val="bg1"/>
                </a:solidFill>
                <a:effectLst/>
                <a:latin typeface="TT Norms"/>
                <a:ea typeface="Times New Roman" panose="02020603050405020304" pitchFamily="18" charset="0"/>
                <a:cs typeface="Arial" panose="020B0604020202020204" pitchFamily="34" charset="0"/>
              </a:rPr>
              <a:t>Было установлено, что, будучи ответственным за ведение бухгалтерского и налогового учета, </a:t>
            </a:r>
            <a:r>
              <a:rPr lang="ru-RU" sz="1400" b="1" dirty="0">
                <a:solidFill>
                  <a:schemeClr val="bg1"/>
                </a:solidFill>
                <a:effectLst/>
                <a:latin typeface="TT Norms"/>
                <a:ea typeface="Times New Roman" panose="02020603050405020304" pitchFamily="18" charset="0"/>
                <a:cs typeface="Arial" panose="020B0604020202020204" pitchFamily="34" charset="0"/>
              </a:rPr>
              <a:t>главный бухгалтер намеренно включал в налоговые и бухгалтерские регистры недостоверную информацию, на основании которой составлялась налоговая отчетность.</a:t>
            </a:r>
            <a:r>
              <a:rPr lang="ru-RU" sz="1400" dirty="0">
                <a:solidFill>
                  <a:schemeClr val="bg1"/>
                </a:solidFill>
                <a:effectLst/>
                <a:latin typeface="TT Norms"/>
                <a:ea typeface="Times New Roman" panose="02020603050405020304" pitchFamily="18" charset="0"/>
                <a:cs typeface="Arial" panose="020B0604020202020204" pitchFamily="34" charset="0"/>
              </a:rPr>
              <a:t> Действия главного бухгалтера и руководителя компании были согласованы и направлены на реализацию общего намерения - причинение ущерба бюджетной системе РФ. Оба лица совместно осуществляли перечисление денежных средств компании на расчетные счета спорных контрагентов.</a:t>
            </a:r>
            <a:r>
              <a:rPr lang="ru-RU" sz="1400" dirty="0">
                <a:solidFill>
                  <a:schemeClr val="bg1"/>
                </a:solidFill>
                <a:latin typeface="TT Norms"/>
                <a:ea typeface="Times New Roman" panose="02020603050405020304" pitchFamily="18" charset="0"/>
                <a:cs typeface="Times New Roman" panose="02020603050405020304" pitchFamily="18" charset="0"/>
              </a:rPr>
              <a:t> </a:t>
            </a:r>
            <a:r>
              <a:rPr lang="ru-RU" sz="1400" dirty="0">
                <a:solidFill>
                  <a:schemeClr val="bg1"/>
                </a:solidFill>
                <a:effectLst/>
                <a:latin typeface="TT Norms"/>
                <a:ea typeface="Times New Roman" panose="02020603050405020304" pitchFamily="18" charset="0"/>
                <a:cs typeface="Arial" panose="020B0604020202020204" pitchFamily="34" charset="0"/>
              </a:rPr>
              <a:t>Такие действия были расценены судом как достаточные основания для привлечения главного бухгалтера к субсидиарной ответственности.</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p:txBody>
      </p:sp>
      <p:pic>
        <p:nvPicPr>
          <p:cNvPr id="6146"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710" y="110068"/>
            <a:ext cx="2390120" cy="131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24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05DE6B96-4C6B-439C-8AEE-6AF985F7E654}"/>
              </a:ext>
            </a:extLst>
          </p:cNvPr>
          <p:cNvPicPr>
            <a:picLocks noChangeAspect="1"/>
          </p:cNvPicPr>
          <p:nvPr/>
        </p:nvPicPr>
        <p:blipFill>
          <a:blip r:embed="rId2"/>
          <a:stretch>
            <a:fillRect/>
          </a:stretch>
        </p:blipFill>
        <p:spPr>
          <a:xfrm>
            <a:off x="-93134" y="-101600"/>
            <a:ext cx="9408359" cy="7226710"/>
          </a:xfrm>
          <a:prstGeom prst="rect">
            <a:avLst/>
          </a:prstGeom>
        </p:spPr>
      </p:pic>
      <p:sp>
        <p:nvSpPr>
          <p:cNvPr id="3" name="TextBox 2">
            <a:extLst>
              <a:ext uri="{FF2B5EF4-FFF2-40B4-BE49-F238E27FC236}">
                <a16:creationId xmlns="" xmlns:a16="http://schemas.microsoft.com/office/drawing/2014/main" id="{5FF39E31-3037-64AE-D154-970ED95EE4A8}"/>
              </a:ext>
            </a:extLst>
          </p:cNvPr>
          <p:cNvSpPr txBox="1"/>
          <p:nvPr/>
        </p:nvSpPr>
        <p:spPr>
          <a:xfrm>
            <a:off x="508263" y="1412490"/>
            <a:ext cx="8635737" cy="4585871"/>
          </a:xfrm>
          <a:prstGeom prst="rect">
            <a:avLst/>
          </a:prstGeom>
          <a:noFill/>
        </p:spPr>
        <p:txBody>
          <a:bodyPr wrap="square" rtlCol="0">
            <a:spAutoFit/>
          </a:bodyPr>
          <a:lstStyle/>
          <a:p>
            <a:endParaRPr lang="en-US" b="1" dirty="0" smtClean="0">
              <a:solidFill>
                <a:srgbClr val="EFCD98"/>
              </a:solidFill>
            </a:endParaRPr>
          </a:p>
          <a:p>
            <a:r>
              <a:rPr lang="ru-RU" sz="1600" b="1" dirty="0" smtClean="0">
                <a:solidFill>
                  <a:srgbClr val="00B0F0"/>
                </a:solidFill>
                <a:latin typeface="TT Norms Pro" panose="020B0103030101020204" pitchFamily="34" charset="0"/>
              </a:rPr>
              <a:t>Ненадлежащее </a:t>
            </a:r>
            <a:r>
              <a:rPr lang="ru-RU" sz="1600" b="1" dirty="0">
                <a:solidFill>
                  <a:srgbClr val="00B0F0"/>
                </a:solidFill>
                <a:latin typeface="TT Norms Pro" panose="020B0103030101020204" pitchFamily="34" charset="0"/>
              </a:rPr>
              <a:t>хранение документов, намеренное искажение информации, создание формального документооборота</a:t>
            </a:r>
            <a:endParaRPr lang="ru-RU" sz="1600" dirty="0">
              <a:solidFill>
                <a:srgbClr val="00B0F0"/>
              </a:solidFill>
              <a:latin typeface="TT Norms Pro" panose="020B0103030101020204" pitchFamily="34" charset="0"/>
            </a:endParaRPr>
          </a:p>
          <a:p>
            <a:endParaRPr lang="en-US" sz="1600" dirty="0" smtClean="0">
              <a:solidFill>
                <a:schemeClr val="bg1"/>
              </a:solidFill>
              <a:latin typeface="TT Norms Pro" panose="020B0103030101020204" pitchFamily="34" charset="0"/>
            </a:endParaRPr>
          </a:p>
          <a:p>
            <a:endParaRPr lang="ru-RU" sz="1600" dirty="0">
              <a:solidFill>
                <a:schemeClr val="bg1"/>
              </a:solidFill>
              <a:latin typeface="TT Norms Pro" panose="020B0103030101020204" pitchFamily="34" charset="0"/>
            </a:endParaRPr>
          </a:p>
          <a:p>
            <a:r>
              <a:rPr lang="ru-RU" sz="1400" dirty="0">
                <a:solidFill>
                  <a:schemeClr val="bg2">
                    <a:lumMod val="50000"/>
                  </a:schemeClr>
                </a:solidFill>
                <a:latin typeface="TT Norms Pro" panose="020B0103030101020204" pitchFamily="34" charset="0"/>
              </a:rPr>
              <a:t>В деле </a:t>
            </a:r>
            <a:r>
              <a:rPr lang="ru-RU" sz="1400" i="1" dirty="0">
                <a:solidFill>
                  <a:schemeClr val="bg2">
                    <a:lumMod val="50000"/>
                  </a:schemeClr>
                </a:solidFill>
                <a:latin typeface="TT Norms Pro" panose="020B0103030101020204" pitchFamily="34" charset="0"/>
              </a:rPr>
              <a:t>N А63-577/2015, рассмотренном Судебной коллегией по экономическим спорам ВС РФ в Определении от 07.07.2022 N 308-ЭС16-6482(23,26), </a:t>
            </a:r>
            <a:r>
              <a:rPr lang="ru-RU" sz="1400" dirty="0">
                <a:solidFill>
                  <a:schemeClr val="bg1"/>
                </a:solidFill>
                <a:latin typeface="TT Norms Pro" panose="020B0103030101020204" pitchFamily="34" charset="0"/>
              </a:rPr>
              <a:t>к субсидиарной ответственности был привлечен </a:t>
            </a:r>
            <a:r>
              <a:rPr lang="ru-RU" sz="1400" b="1" dirty="0">
                <a:solidFill>
                  <a:schemeClr val="bg1"/>
                </a:solidFill>
                <a:latin typeface="TT Norms Pro" panose="020B0103030101020204" pitchFamily="34" charset="0"/>
              </a:rPr>
              <a:t>главный бухгалтер, не являющийся контролирующим лицом компании.</a:t>
            </a:r>
          </a:p>
          <a:p>
            <a:endParaRPr lang="ru-RU" sz="1400" dirty="0">
              <a:solidFill>
                <a:schemeClr val="bg1"/>
              </a:solidFill>
              <a:latin typeface="TT Norms Pro" panose="020B0103030101020204" pitchFamily="34" charset="0"/>
            </a:endParaRPr>
          </a:p>
          <a:p>
            <a:r>
              <a:rPr lang="ru-RU" sz="1400" dirty="0">
                <a:solidFill>
                  <a:schemeClr val="bg1"/>
                </a:solidFill>
                <a:latin typeface="TT Norms Pro" panose="020B0103030101020204" pitchFamily="34" charset="0"/>
              </a:rPr>
              <a:t>При рассмотрении дела были установлены </a:t>
            </a:r>
            <a:r>
              <a:rPr lang="ru-RU" sz="1400" b="1" dirty="0">
                <a:solidFill>
                  <a:schemeClr val="bg1"/>
                </a:solidFill>
                <a:latin typeface="TT Norms Pro" panose="020B0103030101020204" pitchFamily="34" charset="0"/>
              </a:rPr>
              <a:t>следующие основания для привлечения главного бухгалтера к ответственности:</a:t>
            </a:r>
          </a:p>
          <a:p>
            <a:pPr marL="285750" indent="-285750">
              <a:buFont typeface="Arial" panose="020B0604020202020204" pitchFamily="34" charset="0"/>
              <a:buChar char="•"/>
            </a:pPr>
            <a:r>
              <a:rPr lang="ru-RU" sz="1400" dirty="0">
                <a:solidFill>
                  <a:schemeClr val="bg1"/>
                </a:solidFill>
                <a:latin typeface="TT Norms Pro" panose="020B0103030101020204" pitchFamily="34" charset="0"/>
              </a:rPr>
              <a:t>ненадлежащее хранение документов, что существенно затруднило проведение процедур, применяемых в деле о банкротстве (в частности, формирование и реализацию конкурсной массы);</a:t>
            </a:r>
          </a:p>
          <a:p>
            <a:pPr marL="285750" indent="-285750">
              <a:buFont typeface="Arial" panose="020B0604020202020204" pitchFamily="34" charset="0"/>
              <a:buChar char="•"/>
            </a:pPr>
            <a:r>
              <a:rPr lang="ru-RU" sz="1400" dirty="0">
                <a:solidFill>
                  <a:schemeClr val="bg1"/>
                </a:solidFill>
                <a:latin typeface="TT Norms Pro" panose="020B0103030101020204" pitchFamily="34" charset="0"/>
              </a:rPr>
              <a:t>намеренное искажение информации, содержащейся в учетных документах и налоговой отчетности;</a:t>
            </a:r>
          </a:p>
          <a:p>
            <a:pPr marL="285750" indent="-285750">
              <a:buFont typeface="Arial" panose="020B0604020202020204" pitchFamily="34" charset="0"/>
              <a:buChar char="•"/>
            </a:pPr>
            <a:r>
              <a:rPr lang="ru-RU" sz="1400" dirty="0">
                <a:solidFill>
                  <a:schemeClr val="bg1"/>
                </a:solidFill>
                <a:latin typeface="TT Norms Pro" panose="020B0103030101020204" pitchFamily="34" charset="0"/>
              </a:rPr>
              <a:t>необеспечение проведения ежегодного обязательного аудита бухгалтерской документации, в результате чего допущено искажение бухгалтерской отчетности;</a:t>
            </a:r>
          </a:p>
          <a:p>
            <a:pPr marL="285750" indent="-285750">
              <a:buFont typeface="Arial" panose="020B0604020202020204" pitchFamily="34" charset="0"/>
              <a:buChar char="•"/>
            </a:pPr>
            <a:r>
              <a:rPr lang="ru-RU" sz="1400" dirty="0">
                <a:solidFill>
                  <a:schemeClr val="bg1"/>
                </a:solidFill>
                <a:latin typeface="TT Norms Pro" panose="020B0103030101020204" pitchFamily="34" charset="0"/>
              </a:rPr>
              <a:t>создание формального документооборота, в результате которого с расчетных счетов компании выводились денежные средства на счета фирм-"однодневок".</a:t>
            </a:r>
          </a:p>
        </p:txBody>
      </p:sp>
    </p:spTree>
    <p:extLst>
      <p:ext uri="{BB962C8B-B14F-4D97-AF65-F5344CB8AC3E}">
        <p14:creationId xmlns:p14="http://schemas.microsoft.com/office/powerpoint/2010/main" val="3398706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8C9B816-4660-42F8-CFEB-9E966954F82B}"/>
              </a:ext>
            </a:extLst>
          </p:cNvPr>
          <p:cNvPicPr>
            <a:picLocks noChangeAspect="1"/>
          </p:cNvPicPr>
          <p:nvPr/>
        </p:nvPicPr>
        <p:blipFill>
          <a:blip r:embed="rId2"/>
          <a:stretch>
            <a:fillRect/>
          </a:stretch>
        </p:blipFill>
        <p:spPr>
          <a:xfrm>
            <a:off x="-132180" y="-84666"/>
            <a:ext cx="9408359" cy="7226710"/>
          </a:xfrm>
          <a:prstGeom prst="rect">
            <a:avLst/>
          </a:prstGeom>
        </p:spPr>
      </p:pic>
      <p:sp>
        <p:nvSpPr>
          <p:cNvPr id="3" name="TextBox 2">
            <a:extLst>
              <a:ext uri="{FF2B5EF4-FFF2-40B4-BE49-F238E27FC236}">
                <a16:creationId xmlns="" xmlns:a16="http://schemas.microsoft.com/office/drawing/2014/main" id="{2C4043E9-EE42-8EA1-2FFC-F97B5C7F3A7D}"/>
              </a:ext>
            </a:extLst>
          </p:cNvPr>
          <p:cNvSpPr txBox="1"/>
          <p:nvPr/>
        </p:nvSpPr>
        <p:spPr>
          <a:xfrm>
            <a:off x="280219" y="1153040"/>
            <a:ext cx="8583562" cy="5515869"/>
          </a:xfrm>
          <a:prstGeom prst="rect">
            <a:avLst/>
          </a:prstGeom>
          <a:noFill/>
        </p:spPr>
        <p:txBody>
          <a:bodyPr wrap="square" rtlCol="0">
            <a:spAutoFit/>
          </a:bodyPr>
          <a:lstStyle/>
          <a:p>
            <a:pPr lvl="0" algn="just">
              <a:lnSpc>
                <a:spcPct val="115000"/>
              </a:lnSpc>
              <a:spcBef>
                <a:spcPts val="1000"/>
              </a:spcBef>
              <a:spcAft>
                <a:spcPts val="1000"/>
              </a:spcAft>
            </a:pPr>
            <a:endParaRPr lang="en-US" b="1" dirty="0" smtClean="0">
              <a:solidFill>
                <a:srgbClr val="EFCD98"/>
              </a:solidFill>
              <a:effectLst/>
              <a:latin typeface="TT Norms"/>
              <a:ea typeface="Times New Roman" panose="02020603050405020304" pitchFamily="18" charset="0"/>
              <a:cs typeface="Arial" panose="020B0604020202020204" pitchFamily="34" charset="0"/>
            </a:endParaRPr>
          </a:p>
          <a:p>
            <a:pPr lvl="0" algn="just">
              <a:lnSpc>
                <a:spcPct val="115000"/>
              </a:lnSpc>
              <a:spcBef>
                <a:spcPts val="1000"/>
              </a:spcBef>
              <a:spcAft>
                <a:spcPts val="1000"/>
              </a:spcAft>
            </a:pPr>
            <a:r>
              <a:rPr lang="ru-RU" b="1" dirty="0" smtClean="0">
                <a:solidFill>
                  <a:srgbClr val="00B0F0"/>
                </a:solidFill>
                <a:effectLst/>
                <a:latin typeface="TT Norms"/>
                <a:ea typeface="Times New Roman" panose="02020603050405020304" pitchFamily="18" charset="0"/>
                <a:cs typeface="Arial" panose="020B0604020202020204" pitchFamily="34" charset="0"/>
              </a:rPr>
              <a:t>Выявленные </a:t>
            </a:r>
            <a:r>
              <a:rPr lang="ru-RU" b="1" dirty="0">
                <a:solidFill>
                  <a:srgbClr val="00B0F0"/>
                </a:solidFill>
                <a:effectLst/>
                <a:latin typeface="TT Norms"/>
                <a:ea typeface="Times New Roman" panose="02020603050405020304" pitchFamily="18" charset="0"/>
                <a:cs typeface="Arial" panose="020B0604020202020204" pitchFamily="34" charset="0"/>
              </a:rPr>
              <a:t>в ходе налоговой проверки нарушения при ведении финансовой отчетности должника</a:t>
            </a:r>
            <a:endParaRPr lang="ru-RU" b="1" dirty="0">
              <a:solidFill>
                <a:srgbClr val="00B0F0"/>
              </a:solidFill>
              <a:latin typeface="TT Norms"/>
              <a:ea typeface="Times New Roman" panose="02020603050405020304" pitchFamily="18" charset="0"/>
              <a:cs typeface="Times New Roman" panose="02020603050405020304" pitchFamily="18" charset="0"/>
            </a:endParaRPr>
          </a:p>
          <a:p>
            <a:pPr marL="285750" lvl="0" indent="-285750" algn="just">
              <a:lnSpc>
                <a:spcPct val="115000"/>
              </a:lnSpc>
              <a:spcBef>
                <a:spcPts val="1000"/>
              </a:spcBef>
              <a:spcAft>
                <a:spcPts val="1000"/>
              </a:spcAft>
              <a:buFont typeface="Wingdings" panose="05000000000000000000" pitchFamily="2" charset="2"/>
              <a:buChar char="ü"/>
            </a:pPr>
            <a:r>
              <a:rPr lang="ru-RU" sz="1200" i="1" dirty="0">
                <a:solidFill>
                  <a:schemeClr val="bg2">
                    <a:lumMod val="50000"/>
                  </a:schemeClr>
                </a:solidFill>
                <a:effectLst/>
                <a:latin typeface="TT Norms"/>
                <a:ea typeface="Times New Roman" panose="02020603050405020304" pitchFamily="18" charset="0"/>
                <a:cs typeface="Arial" panose="020B0604020202020204" pitchFamily="34" charset="0"/>
              </a:rPr>
              <a:t>В </a:t>
            </a:r>
            <a:r>
              <a:rPr lang="ru-RU" sz="1200" i="1" u="none" strike="noStrike" dirty="0">
                <a:solidFill>
                  <a:schemeClr val="bg2">
                    <a:lumMod val="50000"/>
                  </a:schemeClr>
                </a:solidFill>
                <a:effectLst/>
                <a:latin typeface="TT Norms"/>
                <a:ea typeface="Times New Roman" panose="02020603050405020304" pitchFamily="18" charset="0"/>
                <a:cs typeface="Arial" panose="020B0604020202020204" pitchFamily="34" charset="0"/>
              </a:rPr>
              <a:t>Определении</a:t>
            </a:r>
            <a:r>
              <a:rPr lang="ru-RU" sz="1200" i="1" dirty="0">
                <a:solidFill>
                  <a:schemeClr val="bg2">
                    <a:lumMod val="50000"/>
                  </a:schemeClr>
                </a:solidFill>
                <a:effectLst/>
                <a:latin typeface="TT Norms"/>
                <a:ea typeface="Times New Roman" panose="02020603050405020304" pitchFamily="18" charset="0"/>
                <a:cs typeface="Arial" panose="020B0604020202020204" pitchFamily="34" charset="0"/>
              </a:rPr>
              <a:t> ВС РФ от 13.01.2021 N 308-ЭС20-20971 по делу N А53-6904/2017</a:t>
            </a:r>
            <a:r>
              <a:rPr lang="ru-RU" sz="1200" i="1" dirty="0">
                <a:solidFill>
                  <a:schemeClr val="bg1"/>
                </a:solidFill>
                <a:effectLst/>
                <a:latin typeface="TT Norms"/>
                <a:ea typeface="Times New Roman" panose="02020603050405020304" pitchFamily="18" charset="0"/>
                <a:cs typeface="Arial" panose="020B0604020202020204" pitchFamily="34" charset="0"/>
              </a:rPr>
              <a:t>, которым отказано бывшему главному бухгалтеру в передаче дела на пересмотр, тем самым подтверждена законность его привлечения к субсидиарной ответственности по обязательствам компании.</a:t>
            </a:r>
            <a:endParaRPr lang="ru-RU" sz="12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Bef>
                <a:spcPts val="1000"/>
              </a:spcBef>
              <a:spcAft>
                <a:spcPts val="1000"/>
              </a:spcAft>
            </a:pPr>
            <a:r>
              <a:rPr lang="ru-RU" sz="1200" dirty="0">
                <a:solidFill>
                  <a:schemeClr val="bg1"/>
                </a:solidFill>
                <a:effectLst/>
                <a:latin typeface="TT Norms"/>
                <a:ea typeface="Times New Roman" panose="02020603050405020304" pitchFamily="18" charset="0"/>
                <a:cs typeface="Arial" panose="020B0604020202020204" pitchFamily="34" charset="0"/>
              </a:rPr>
              <a:t>По мнению судей, выявленные в ходе налоговой проверки нарушения при ведении финансовой отчетности должника (в частности, создание формального документооборота, искажение и уничтожение бухгалтерской и первичной документации, совершение недействительных сделок) свидетельствуют о нарушениях, допущенных непосредственно главным бухгалтером.</a:t>
            </a:r>
            <a:endParaRPr lang="ru-RU" sz="12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Bef>
                <a:spcPts val="1000"/>
              </a:spcBef>
              <a:spcAft>
                <a:spcPts val="1000"/>
              </a:spcAft>
            </a:pPr>
            <a:r>
              <a:rPr lang="ru-RU" sz="1200" dirty="0">
                <a:solidFill>
                  <a:schemeClr val="bg1"/>
                </a:solidFill>
                <a:effectLst/>
                <a:latin typeface="TT Norms"/>
                <a:ea typeface="Times New Roman" panose="02020603050405020304" pitchFamily="18" charset="0"/>
                <a:cs typeface="Arial" panose="020B0604020202020204" pitchFamily="34" charset="0"/>
              </a:rPr>
              <a:t>Судьи решили, что согласованные действия главного бухгалтера и руководителя компании, направленные на вывод активов, извлечение необоснованной налоговой выгоды для контрагентов и сокрытие документов бухгалтерского учета юридического лица за предбанкротный период, привели к банкротству компании.</a:t>
            </a:r>
            <a:r>
              <a:rPr lang="ru-RU" sz="1200" dirty="0">
                <a:solidFill>
                  <a:schemeClr val="bg1"/>
                </a:solidFill>
                <a:latin typeface="TT Norms"/>
                <a:ea typeface="Times New Roman" panose="02020603050405020304" pitchFamily="18" charset="0"/>
                <a:cs typeface="Times New Roman" panose="02020603050405020304" pitchFamily="18" charset="0"/>
              </a:rPr>
              <a:t> </a:t>
            </a:r>
            <a:r>
              <a:rPr lang="ru-RU" sz="1200" dirty="0">
                <a:solidFill>
                  <a:schemeClr val="bg1"/>
                </a:solidFill>
                <a:effectLst/>
                <a:latin typeface="TT Norms"/>
                <a:ea typeface="Times New Roman" panose="02020603050405020304" pitchFamily="18" charset="0"/>
                <a:cs typeface="Arial" panose="020B0604020202020204" pitchFamily="34" charset="0"/>
              </a:rPr>
              <a:t>С учетом указанных обстоятельств суд признал главного бухгалтера надлежащим субъектом субсидиарной ответственности.</a:t>
            </a:r>
          </a:p>
          <a:p>
            <a:pPr marL="285750" indent="-285750" algn="just">
              <a:lnSpc>
                <a:spcPct val="115000"/>
              </a:lnSpc>
              <a:spcBef>
                <a:spcPts val="1000"/>
              </a:spcBef>
              <a:spcAft>
                <a:spcPts val="1000"/>
              </a:spcAft>
              <a:buFont typeface="Wingdings" panose="05000000000000000000" pitchFamily="2" charset="2"/>
              <a:buChar char="ü"/>
            </a:pPr>
            <a:r>
              <a:rPr lang="ru-RU" sz="1200" dirty="0">
                <a:solidFill>
                  <a:schemeClr val="bg2">
                    <a:lumMod val="50000"/>
                  </a:schemeClr>
                </a:solidFill>
                <a:effectLst/>
                <a:latin typeface="TT Norms"/>
                <a:ea typeface="Times New Roman" panose="02020603050405020304" pitchFamily="18" charset="0"/>
                <a:cs typeface="Arial" panose="020B0604020202020204" pitchFamily="34" charset="0"/>
              </a:rPr>
              <a:t>В </a:t>
            </a:r>
            <a:r>
              <a:rPr lang="ru-RU" sz="1200" i="1" u="none" strike="noStrike" dirty="0">
                <a:solidFill>
                  <a:schemeClr val="bg2">
                    <a:lumMod val="50000"/>
                  </a:schemeClr>
                </a:solidFill>
                <a:effectLst/>
                <a:latin typeface="TT Norms"/>
                <a:ea typeface="Times New Roman" panose="02020603050405020304" pitchFamily="18" charset="0"/>
                <a:cs typeface="Arial" panose="020B0604020202020204" pitchFamily="34" charset="0"/>
              </a:rPr>
              <a:t>Определении</a:t>
            </a:r>
            <a:r>
              <a:rPr lang="ru-RU" sz="1200" i="1" dirty="0">
                <a:solidFill>
                  <a:schemeClr val="bg2">
                    <a:lumMod val="50000"/>
                  </a:schemeClr>
                </a:solidFill>
                <a:effectLst/>
                <a:latin typeface="TT Norms"/>
                <a:ea typeface="Times New Roman" panose="02020603050405020304" pitchFamily="18" charset="0"/>
                <a:cs typeface="Arial" panose="020B0604020202020204" pitchFamily="34" charset="0"/>
              </a:rPr>
              <a:t> от 16.08.2022 N 305-ЭС21-19065(11) по делу N А41-26274/2019 </a:t>
            </a:r>
            <a:r>
              <a:rPr lang="ru-RU" sz="1200" i="1" dirty="0">
                <a:solidFill>
                  <a:schemeClr val="bg1"/>
                </a:solidFill>
                <a:effectLst/>
                <a:latin typeface="TT Norms"/>
                <a:ea typeface="Times New Roman" panose="02020603050405020304" pitchFamily="18" charset="0"/>
                <a:cs typeface="Arial" panose="020B0604020202020204" pitchFamily="34" charset="0"/>
              </a:rPr>
              <a:t>судья Верховного Суда РФ также признал правомерными выводы нижестоящих судов о наличии оснований для привлечения главного бухгалтера к субсидиарной ответственности ввиду </a:t>
            </a:r>
            <a:r>
              <a:rPr lang="ru-RU" sz="1200" b="1" i="1" dirty="0">
                <a:solidFill>
                  <a:schemeClr val="bg1"/>
                </a:solidFill>
                <a:effectLst/>
                <a:latin typeface="TT Norms"/>
                <a:ea typeface="Times New Roman" panose="02020603050405020304" pitchFamily="18" charset="0"/>
                <a:cs typeface="Arial" panose="020B0604020202020204" pitchFamily="34" charset="0"/>
              </a:rPr>
              <a:t>искажения им данных бухгалтерской отчетности должника, что существенным образом затруднило формирование конкурсной массы.</a:t>
            </a:r>
            <a:endParaRPr lang="ru-RU" sz="1200" b="1" i="1" dirty="0">
              <a:solidFill>
                <a:schemeClr val="bg1"/>
              </a:solidFill>
              <a:effectLst/>
              <a:latin typeface="TT Norm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5527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CA958DB2-FE6F-4AC2-CB05-DECEE1FD8CB0}"/>
              </a:ext>
            </a:extLst>
          </p:cNvPr>
          <p:cNvPicPr>
            <a:picLocks noChangeAspect="1"/>
          </p:cNvPicPr>
          <p:nvPr/>
        </p:nvPicPr>
        <p:blipFill>
          <a:blip r:embed="rId2"/>
          <a:stretch>
            <a:fillRect/>
          </a:stretch>
        </p:blipFill>
        <p:spPr>
          <a:xfrm>
            <a:off x="-110067" y="-127001"/>
            <a:ext cx="9371562" cy="7197214"/>
          </a:xfrm>
          <a:prstGeom prst="rect">
            <a:avLst/>
          </a:prstGeom>
        </p:spPr>
      </p:pic>
      <p:sp>
        <p:nvSpPr>
          <p:cNvPr id="3" name="TextBox 2">
            <a:extLst>
              <a:ext uri="{FF2B5EF4-FFF2-40B4-BE49-F238E27FC236}">
                <a16:creationId xmlns="" xmlns:a16="http://schemas.microsoft.com/office/drawing/2014/main" id="{259C05E0-4F15-EB6B-B4C7-284854BF83BB}"/>
              </a:ext>
            </a:extLst>
          </p:cNvPr>
          <p:cNvSpPr txBox="1"/>
          <p:nvPr/>
        </p:nvSpPr>
        <p:spPr>
          <a:xfrm>
            <a:off x="725839" y="1548581"/>
            <a:ext cx="7919884" cy="707886"/>
          </a:xfrm>
          <a:prstGeom prst="rect">
            <a:avLst/>
          </a:prstGeom>
          <a:noFill/>
        </p:spPr>
        <p:txBody>
          <a:bodyPr wrap="square" rtlCol="0">
            <a:spAutoFit/>
          </a:bodyPr>
          <a:lstStyle/>
          <a:p>
            <a:pPr algn="ctr"/>
            <a:r>
              <a:rPr lang="ru-RU" sz="2000" b="1" dirty="0">
                <a:solidFill>
                  <a:srgbClr val="EFCD98"/>
                </a:solidFill>
                <a:effectLst/>
                <a:latin typeface="TT Norms"/>
                <a:ea typeface="Times New Roman" panose="02020603050405020304" pitchFamily="18" charset="0"/>
              </a:rPr>
              <a:t>Триггеры , обозначающие арбитражному управляющему потенциального субсидиарного ответчика</a:t>
            </a:r>
            <a:endParaRPr lang="ru-RU" sz="2000" dirty="0">
              <a:solidFill>
                <a:srgbClr val="EFCD98"/>
              </a:solidFill>
              <a:effectLst/>
              <a:latin typeface="Arial" panose="020B0604020202020204" pitchFamily="34" charset="0"/>
              <a:ea typeface="Times New Roman" panose="02020603050405020304" pitchFamily="18" charset="0"/>
            </a:endParaRPr>
          </a:p>
        </p:txBody>
      </p:sp>
      <p:sp>
        <p:nvSpPr>
          <p:cNvPr id="4" name="TextBox 3">
            <a:extLst>
              <a:ext uri="{FF2B5EF4-FFF2-40B4-BE49-F238E27FC236}">
                <a16:creationId xmlns="" xmlns:a16="http://schemas.microsoft.com/office/drawing/2014/main" id="{861E8C50-3450-6C60-D0A0-7E2BD39F7775}"/>
              </a:ext>
            </a:extLst>
          </p:cNvPr>
          <p:cNvSpPr txBox="1"/>
          <p:nvPr/>
        </p:nvSpPr>
        <p:spPr>
          <a:xfrm>
            <a:off x="130039" y="2900678"/>
            <a:ext cx="5144019" cy="3046988"/>
          </a:xfrm>
          <a:prstGeom prst="rect">
            <a:avLst/>
          </a:prstGeom>
          <a:noFill/>
        </p:spPr>
        <p:txBody>
          <a:bodyPr wrap="square" rtlCol="0">
            <a:spAutoFit/>
          </a:bodyPr>
          <a:lstStyle/>
          <a:p>
            <a:pPr marL="342900" indent="-342900">
              <a:buAutoNum type="arabicPeriod"/>
            </a:pPr>
            <a:r>
              <a:rPr lang="ru-RU" sz="1600" dirty="0">
                <a:solidFill>
                  <a:schemeClr val="bg1"/>
                </a:solidFill>
                <a:latin typeface="TT Norms"/>
              </a:rPr>
              <a:t>Наличие </a:t>
            </a:r>
            <a:r>
              <a:rPr lang="ru-RU" sz="1600" b="1" dirty="0">
                <a:solidFill>
                  <a:schemeClr val="bg1"/>
                </a:solidFill>
                <a:latin typeface="TT Norms"/>
              </a:rPr>
              <a:t>доверенности</a:t>
            </a:r>
            <a:r>
              <a:rPr lang="ru-RU" sz="1600" dirty="0">
                <a:solidFill>
                  <a:schemeClr val="bg1"/>
                </a:solidFill>
                <a:latin typeface="TT Norms"/>
              </a:rPr>
              <a:t> с полномочиями по распоряжению имуществом должника и т.д.</a:t>
            </a:r>
          </a:p>
          <a:p>
            <a:pPr marL="342900" indent="-342900">
              <a:buAutoNum type="arabicPeriod"/>
            </a:pPr>
            <a:r>
              <a:rPr lang="ru-RU" sz="1600" dirty="0">
                <a:solidFill>
                  <a:schemeClr val="bg1"/>
                </a:solidFill>
                <a:latin typeface="TT Norms"/>
              </a:rPr>
              <a:t>Право </a:t>
            </a:r>
            <a:r>
              <a:rPr lang="ru-RU" sz="1600" b="1" dirty="0">
                <a:solidFill>
                  <a:schemeClr val="bg1"/>
                </a:solidFill>
                <a:latin typeface="TT Norms"/>
              </a:rPr>
              <a:t>подписи на бухгалтерской, налоговой и иной отчётности </a:t>
            </a:r>
            <a:r>
              <a:rPr lang="ru-RU" sz="1600" dirty="0">
                <a:solidFill>
                  <a:schemeClr val="bg1"/>
                </a:solidFill>
                <a:latin typeface="TT Norms"/>
              </a:rPr>
              <a:t>должника</a:t>
            </a:r>
          </a:p>
          <a:p>
            <a:pPr marL="342900" indent="-342900">
              <a:buAutoNum type="arabicPeriod"/>
            </a:pPr>
            <a:r>
              <a:rPr lang="ru-RU" sz="1600" b="1" dirty="0">
                <a:solidFill>
                  <a:schemeClr val="bg1"/>
                </a:solidFill>
                <a:effectLst/>
                <a:latin typeface="TT Norms"/>
                <a:ea typeface="Times New Roman" panose="02020603050405020304" pitchFamily="18" charset="0"/>
                <a:cs typeface="Arial CYR" panose="020B0604020202020204" pitchFamily="34" charset="0"/>
              </a:rPr>
              <a:t>Должностная инструкция, трудовой договор, гражданско</a:t>
            </a:r>
            <a:r>
              <a:rPr lang="ru-RU" sz="1600" b="1" dirty="0">
                <a:solidFill>
                  <a:schemeClr val="bg1"/>
                </a:solidFill>
                <a:effectLst/>
                <a:latin typeface="TT Norms"/>
                <a:ea typeface="Times New Roman" panose="02020603050405020304" pitchFamily="18" charset="0"/>
                <a:cs typeface="Mulish"/>
              </a:rPr>
              <a:t>- </a:t>
            </a:r>
            <a:r>
              <a:rPr lang="ru-RU" sz="1600" b="1" dirty="0">
                <a:solidFill>
                  <a:schemeClr val="bg1"/>
                </a:solidFill>
                <a:effectLst/>
                <a:latin typeface="TT Norms"/>
                <a:ea typeface="Times New Roman" panose="02020603050405020304" pitchFamily="18" charset="0"/>
                <a:cs typeface="Arial CYR" panose="020B0604020202020204" pitchFamily="34" charset="0"/>
              </a:rPr>
              <a:t>правовой</a:t>
            </a:r>
            <a:r>
              <a:rPr lang="ru-RU" sz="1600" b="1" dirty="0">
                <a:solidFill>
                  <a:schemeClr val="bg1"/>
                </a:solidFill>
                <a:effectLst/>
                <a:latin typeface="TT Norms"/>
                <a:ea typeface="Times New Roman" panose="02020603050405020304" pitchFamily="18" charset="0"/>
                <a:cs typeface="Mulish"/>
              </a:rPr>
              <a:t>-</a:t>
            </a:r>
            <a:r>
              <a:rPr lang="ru-RU" sz="1600" b="1" dirty="0">
                <a:solidFill>
                  <a:schemeClr val="bg1"/>
                </a:solidFill>
                <a:effectLst/>
                <a:latin typeface="TT Norms"/>
                <a:ea typeface="Times New Roman" panose="02020603050405020304" pitchFamily="18" charset="0"/>
                <a:cs typeface="Arial CYR" panose="020B0604020202020204" pitchFamily="34" charset="0"/>
              </a:rPr>
              <a:t>договор</a:t>
            </a:r>
            <a:r>
              <a:rPr lang="ru-RU" sz="1600" dirty="0">
                <a:solidFill>
                  <a:schemeClr val="bg1"/>
                </a:solidFill>
                <a:effectLst/>
                <a:latin typeface="TT Norms"/>
                <a:ea typeface="Times New Roman" panose="02020603050405020304" pitchFamily="18" charset="0"/>
                <a:cs typeface="Mulish"/>
              </a:rPr>
              <a:t>, </a:t>
            </a:r>
            <a:r>
              <a:rPr lang="ru-RU" sz="1600" dirty="0">
                <a:solidFill>
                  <a:schemeClr val="bg1"/>
                </a:solidFill>
                <a:effectLst/>
                <a:latin typeface="TT Norms"/>
                <a:ea typeface="Times New Roman" panose="02020603050405020304" pitchFamily="18" charset="0"/>
                <a:cs typeface="Arial CYR" panose="020B0604020202020204" pitchFamily="34" charset="0"/>
              </a:rPr>
              <a:t>предусматривающий обязанность по хранению бухгалтерской, налоговой, первичной документации</a:t>
            </a:r>
          </a:p>
          <a:p>
            <a:pPr marL="342900" indent="-342900">
              <a:buAutoNum type="arabicPeriod"/>
            </a:pPr>
            <a:r>
              <a:rPr lang="ru-RU" sz="1600" b="1" dirty="0">
                <a:solidFill>
                  <a:schemeClr val="bg1"/>
                </a:solidFill>
                <a:effectLst/>
                <a:latin typeface="TT Norms"/>
                <a:ea typeface="Times New Roman" panose="02020603050405020304" pitchFamily="18" charset="0"/>
                <a:cs typeface="Arial CYR" panose="020B0604020202020204" pitchFamily="34" charset="0"/>
              </a:rPr>
              <a:t>Дача правовых, финансовых, налоговых и иных консультаций/заключений</a:t>
            </a:r>
            <a:r>
              <a:rPr lang="ru-RU" sz="1600" dirty="0">
                <a:solidFill>
                  <a:schemeClr val="bg1"/>
                </a:solidFill>
                <a:effectLst/>
                <a:latin typeface="TT Norms"/>
                <a:ea typeface="Times New Roman" panose="02020603050405020304" pitchFamily="18" charset="0"/>
                <a:cs typeface="Mulish"/>
              </a:rPr>
              <a:t>, </a:t>
            </a:r>
            <a:r>
              <a:rPr lang="ru-RU" sz="1400" dirty="0">
                <a:solidFill>
                  <a:schemeClr val="bg1"/>
                </a:solidFill>
                <a:effectLst/>
                <a:latin typeface="TT Norms"/>
                <a:ea typeface="Times New Roman" panose="02020603050405020304" pitchFamily="18" charset="0"/>
                <a:cs typeface="Arial CYR" panose="020B0604020202020204" pitchFamily="34" charset="0"/>
              </a:rPr>
              <a:t>оказывающих влияние на имущественное положение должника</a:t>
            </a:r>
            <a:endParaRPr lang="ru-RU" sz="1400" dirty="0">
              <a:solidFill>
                <a:schemeClr val="bg1"/>
              </a:solidFill>
            </a:endParaRPr>
          </a:p>
        </p:txBody>
      </p:sp>
      <p:pic>
        <p:nvPicPr>
          <p:cNvPr id="1026" name="Picture 2" descr="профессиональный бухгалтер женщина в офисе - бухгалтер стоковые фото и изображения">
            <a:extLst>
              <a:ext uri="{FF2B5EF4-FFF2-40B4-BE49-F238E27FC236}">
                <a16:creationId xmlns="" xmlns:a16="http://schemas.microsoft.com/office/drawing/2014/main" id="{DDF4A06F-3128-9B41-4D51-FA5ABA668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098" y="3315684"/>
            <a:ext cx="3739902" cy="249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2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378220DA-23D5-754D-99A0-ED644354CC56}"/>
              </a:ext>
            </a:extLst>
          </p:cNvPr>
          <p:cNvPicPr>
            <a:picLocks noChangeAspect="1"/>
          </p:cNvPicPr>
          <p:nvPr/>
        </p:nvPicPr>
        <p:blipFill>
          <a:blip r:embed="rId2"/>
          <a:stretch>
            <a:fillRect/>
          </a:stretch>
        </p:blipFill>
        <p:spPr>
          <a:xfrm>
            <a:off x="-52868" y="-104200"/>
            <a:ext cx="9284014" cy="7133650"/>
          </a:xfrm>
          <a:prstGeom prst="rect">
            <a:avLst/>
          </a:prstGeom>
        </p:spPr>
      </p:pic>
      <p:sp>
        <p:nvSpPr>
          <p:cNvPr id="6" name="TextBox 5">
            <a:extLst>
              <a:ext uri="{FF2B5EF4-FFF2-40B4-BE49-F238E27FC236}">
                <a16:creationId xmlns="" xmlns:a16="http://schemas.microsoft.com/office/drawing/2014/main" id="{7D35ADDB-B0AD-061F-149B-209B2ABCE528}"/>
              </a:ext>
            </a:extLst>
          </p:cNvPr>
          <p:cNvSpPr txBox="1"/>
          <p:nvPr/>
        </p:nvSpPr>
        <p:spPr>
          <a:xfrm>
            <a:off x="383457" y="1406000"/>
            <a:ext cx="8598309" cy="3809761"/>
          </a:xfrm>
          <a:prstGeom prst="rect">
            <a:avLst/>
          </a:prstGeom>
          <a:noFill/>
        </p:spPr>
        <p:txBody>
          <a:bodyPr wrap="square" rtlCol="0">
            <a:spAutoFit/>
          </a:bodyPr>
          <a:lstStyle/>
          <a:p>
            <a:pPr indent="540385" algn="just">
              <a:lnSpc>
                <a:spcPct val="115000"/>
              </a:lnSpc>
              <a:spcAft>
                <a:spcPts val="1000"/>
              </a:spcAft>
            </a:pPr>
            <a:r>
              <a:rPr lang="ru-RU" sz="1600" b="1" dirty="0">
                <a:solidFill>
                  <a:srgbClr val="00B0F0"/>
                </a:solidFill>
                <a:effectLst/>
                <a:latin typeface="TT Norms"/>
                <a:ea typeface="Times New Roman" panose="02020603050405020304" pitchFamily="18" charset="0"/>
                <a:cs typeface="Arial CYR" panose="020B0604020202020204" pitchFamily="34" charset="0"/>
              </a:rPr>
              <a:t>Наличие доверенности </a:t>
            </a:r>
            <a:r>
              <a:rPr lang="ru-RU" sz="1600" dirty="0">
                <a:solidFill>
                  <a:srgbClr val="00B0F0"/>
                </a:solidFill>
                <a:effectLst/>
                <a:latin typeface="TT Norms"/>
                <a:ea typeface="Times New Roman" panose="02020603050405020304" pitchFamily="18" charset="0"/>
                <a:cs typeface="Arial CYR" panose="020B0604020202020204" pitchFamily="34" charset="0"/>
              </a:rPr>
              <a:t>с полномочиями по распоряжению имуществом должника, представлению интересов общества во взаимоотношениях с третьими лицами, подписание договоров и т.д</a:t>
            </a:r>
            <a:r>
              <a:rPr lang="ru-RU" sz="1600" dirty="0">
                <a:solidFill>
                  <a:srgbClr val="00B0F0"/>
                </a:solidFill>
                <a:effectLst/>
                <a:latin typeface="TT Norms"/>
                <a:ea typeface="Times New Roman" panose="02020603050405020304" pitchFamily="18" charset="0"/>
                <a:cs typeface="Mulish"/>
              </a:rPr>
              <a:t>. /</a:t>
            </a:r>
            <a:r>
              <a:rPr lang="ru-RU" sz="1600" dirty="0">
                <a:solidFill>
                  <a:srgbClr val="00B0F0"/>
                </a:solidFill>
                <a:effectLst/>
                <a:latin typeface="TT Norms"/>
                <a:ea typeface="Times New Roman" panose="02020603050405020304" pitchFamily="18" charset="0"/>
                <a:cs typeface="Arial CYR" panose="020B0604020202020204" pitchFamily="34" charset="0"/>
              </a:rPr>
              <a:t>генеральная доверенность</a:t>
            </a:r>
            <a:endParaRPr lang="ru-RU" sz="1600" dirty="0">
              <a:solidFill>
                <a:srgbClr val="00B0F0"/>
              </a:solidFill>
              <a:effectLst/>
              <a:latin typeface="TT Norms"/>
              <a:ea typeface="Times New Roman" panose="02020603050405020304" pitchFamily="18" charset="0"/>
              <a:cs typeface="Times New Roman" panose="02020603050405020304" pitchFamily="18" charset="0"/>
            </a:endParaRPr>
          </a:p>
          <a:p>
            <a:pPr indent="540385" algn="just"/>
            <a:endParaRPr lang="ru-RU" sz="1400" dirty="0">
              <a:solidFill>
                <a:schemeClr val="bg1"/>
              </a:solidFill>
              <a:effectLst/>
              <a:latin typeface="TT Norms"/>
              <a:ea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ru-RU" sz="1200" i="1" dirty="0">
                <a:solidFill>
                  <a:schemeClr val="bg1"/>
                </a:solidFill>
                <a:effectLst/>
                <a:latin typeface="TT Norms"/>
                <a:ea typeface="Times New Roman" panose="02020603050405020304" pitchFamily="18" charset="0"/>
                <a:cs typeface="Arial CYR" panose="020B0604020202020204" pitchFamily="34" charset="0"/>
              </a:rPr>
              <a:t>Постановление АС ЗСО от 07.10.2022 г. по делу </a:t>
            </a:r>
            <a:r>
              <a:rPr lang="ru-RU" sz="1200" i="1" dirty="0">
                <a:solidFill>
                  <a:schemeClr val="bg1"/>
                </a:solidFill>
                <a:effectLst/>
                <a:latin typeface="TT Norms"/>
                <a:ea typeface="Times New Roman" panose="02020603050405020304" pitchFamily="18" charset="0"/>
                <a:cs typeface="Arial" panose="020B0604020202020204" pitchFamily="34" charset="0"/>
              </a:rPr>
              <a:t>№</a:t>
            </a:r>
            <a:r>
              <a:rPr lang="ru-RU" sz="1200" i="1" dirty="0">
                <a:solidFill>
                  <a:schemeClr val="bg1"/>
                </a:solidFill>
                <a:effectLst/>
                <a:latin typeface="TT Norms"/>
                <a:ea typeface="Times New Roman" panose="02020603050405020304" pitchFamily="18" charset="0"/>
                <a:cs typeface="Arial CYR" panose="020B0604020202020204" pitchFamily="34" charset="0"/>
              </a:rPr>
              <a:t>А03</a:t>
            </a:r>
            <a:r>
              <a:rPr lang="ru-RU" sz="1200" i="1" dirty="0">
                <a:solidFill>
                  <a:schemeClr val="bg1"/>
                </a:solidFill>
                <a:effectLst/>
                <a:latin typeface="TT Norms"/>
                <a:ea typeface="Times New Roman" panose="02020603050405020304" pitchFamily="18" charset="0"/>
                <a:cs typeface="Mulish"/>
              </a:rPr>
              <a:t>-16158/2017 – </a:t>
            </a:r>
            <a:r>
              <a:rPr lang="ru-RU" sz="1200" i="1" u="sng" dirty="0">
                <a:solidFill>
                  <a:schemeClr val="bg1"/>
                </a:solidFill>
                <a:effectLst/>
                <a:latin typeface="TT Norms"/>
                <a:ea typeface="Times New Roman" panose="02020603050405020304" pitchFamily="18" charset="0"/>
                <a:cs typeface="Arial CYR" panose="020B0604020202020204" pitchFamily="34" charset="0"/>
              </a:rPr>
              <a:t>в привлечении к субсидиарной ответственности </a:t>
            </a:r>
            <a:r>
              <a:rPr lang="ru-RU" sz="1200" i="1" u="sng" dirty="0" smtClean="0">
                <a:solidFill>
                  <a:schemeClr val="bg1"/>
                </a:solidFill>
                <a:effectLst/>
                <a:latin typeface="TT Norms"/>
                <a:ea typeface="Times New Roman" panose="02020603050405020304" pitchFamily="18" charset="0"/>
                <a:cs typeface="Arial CYR" panose="020B0604020202020204" pitchFamily="34" charset="0"/>
              </a:rPr>
              <a:t>отказано(Дело - </a:t>
            </a:r>
            <a:r>
              <a:rPr lang="ru-RU" sz="1200" i="1" u="sng" dirty="0" smtClean="0">
                <a:solidFill>
                  <a:schemeClr val="bg1"/>
                </a:solidFill>
                <a:latin typeface="TT Norms"/>
                <a:ea typeface="Times New Roman" panose="02020603050405020304" pitchFamily="18" charset="0"/>
                <a:cs typeface="Arial CYR" panose="020B0604020202020204" pitchFamily="34" charset="0"/>
              </a:rPr>
              <a:t> </a:t>
            </a:r>
            <a:r>
              <a:rPr lang="ru-RU" sz="1200" i="1" u="sng" dirty="0" err="1">
                <a:solidFill>
                  <a:schemeClr val="bg1"/>
                </a:solidFill>
                <a:latin typeface="TT Norms"/>
                <a:ea typeface="Times New Roman" panose="02020603050405020304" pitchFamily="18" charset="0"/>
                <a:cs typeface="Arial CYR" panose="020B0604020202020204" pitchFamily="34" charset="0"/>
              </a:rPr>
              <a:t>Линник</a:t>
            </a:r>
            <a:r>
              <a:rPr lang="ru-RU" sz="1200" i="1" u="sng" dirty="0">
                <a:solidFill>
                  <a:schemeClr val="bg1"/>
                </a:solidFill>
                <a:latin typeface="TT Norms"/>
                <a:ea typeface="Times New Roman" panose="02020603050405020304" pitchFamily="18" charset="0"/>
                <a:cs typeface="Arial CYR" panose="020B0604020202020204" pitchFamily="34" charset="0"/>
              </a:rPr>
              <a:t> И.В.  </a:t>
            </a:r>
            <a:r>
              <a:rPr lang="ru-RU" sz="1200" i="1" u="sng" dirty="0" smtClean="0">
                <a:solidFill>
                  <a:schemeClr val="bg1"/>
                </a:solidFill>
                <a:latin typeface="TT Norms"/>
                <a:ea typeface="Times New Roman" panose="02020603050405020304" pitchFamily="18" charset="0"/>
                <a:cs typeface="Arial CYR" panose="020B0604020202020204" pitchFamily="34" charset="0"/>
              </a:rPr>
              <a:t>Главбух)</a:t>
            </a:r>
            <a:endParaRPr lang="ru-RU" sz="1200" u="sng" dirty="0">
              <a:solidFill>
                <a:schemeClr val="bg1"/>
              </a:solidFill>
              <a:effectLst/>
              <a:latin typeface="TT Norms"/>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ru-RU" sz="1200" i="1" dirty="0">
                <a:solidFill>
                  <a:schemeClr val="bg1"/>
                </a:solidFill>
                <a:effectLst/>
                <a:latin typeface="TT Norms"/>
                <a:ea typeface="Times New Roman" panose="02020603050405020304" pitchFamily="18" charset="0"/>
                <a:cs typeface="Arial CYR" panose="020B0604020202020204" pitchFamily="34" charset="0"/>
              </a:rPr>
              <a:t>Постановление АС Поволжского округа от 05.11.2019 г. по делу </a:t>
            </a:r>
            <a:r>
              <a:rPr lang="ru-RU" sz="1200" i="1" dirty="0">
                <a:solidFill>
                  <a:schemeClr val="bg1"/>
                </a:solidFill>
                <a:effectLst/>
                <a:latin typeface="TT Norms"/>
                <a:ea typeface="Times New Roman" panose="02020603050405020304" pitchFamily="18" charset="0"/>
                <a:cs typeface="Arial" panose="020B0604020202020204" pitchFamily="34" charset="0"/>
              </a:rPr>
              <a:t>№</a:t>
            </a:r>
            <a:r>
              <a:rPr lang="ru-RU" sz="1200" i="1" dirty="0">
                <a:solidFill>
                  <a:schemeClr val="bg1"/>
                </a:solidFill>
                <a:effectLst/>
                <a:latin typeface="TT Norms"/>
                <a:ea typeface="Times New Roman" panose="02020603050405020304" pitchFamily="18" charset="0"/>
                <a:cs typeface="Arial CYR" panose="020B0604020202020204" pitchFamily="34" charset="0"/>
              </a:rPr>
              <a:t>А65</a:t>
            </a:r>
            <a:r>
              <a:rPr lang="ru-RU" sz="1200" i="1" dirty="0">
                <a:solidFill>
                  <a:schemeClr val="bg1"/>
                </a:solidFill>
                <a:effectLst/>
                <a:latin typeface="TT Norms"/>
                <a:ea typeface="Times New Roman" panose="02020603050405020304" pitchFamily="18" charset="0"/>
                <a:cs typeface="Mulish"/>
              </a:rPr>
              <a:t>-1141/2015 – </a:t>
            </a:r>
            <a:r>
              <a:rPr lang="ru-RU" sz="1200" i="1" u="sng" dirty="0">
                <a:solidFill>
                  <a:schemeClr val="bg1"/>
                </a:solidFill>
                <a:effectLst/>
                <a:latin typeface="TT Norms"/>
                <a:ea typeface="Times New Roman" panose="02020603050405020304" pitchFamily="18" charset="0"/>
                <a:cs typeface="Arial CYR" panose="020B0604020202020204" pitchFamily="34" charset="0"/>
              </a:rPr>
              <a:t>представитель привлечён к ответственности в виде убытков </a:t>
            </a:r>
            <a:r>
              <a:rPr lang="ru-RU" sz="1200" i="1" u="sng" dirty="0" smtClean="0">
                <a:solidFill>
                  <a:schemeClr val="bg1"/>
                </a:solidFill>
                <a:effectLst/>
                <a:latin typeface="TT Norms"/>
                <a:ea typeface="Times New Roman" panose="02020603050405020304" pitchFamily="18" charset="0"/>
                <a:cs typeface="Arial CYR" panose="020B0604020202020204" pitchFamily="34" charset="0"/>
              </a:rPr>
              <a:t>(Дело - </a:t>
            </a:r>
            <a:r>
              <a:rPr lang="ru-RU" sz="1200" i="1" dirty="0" smtClean="0">
                <a:solidFill>
                  <a:schemeClr val="bg1"/>
                </a:solidFill>
                <a:latin typeface="TT Norms" panose="02000503030000020003" pitchFamily="2" charset="-52"/>
              </a:rPr>
              <a:t>Боярских </a:t>
            </a:r>
            <a:r>
              <a:rPr lang="ru-RU" sz="1200" i="1" dirty="0">
                <a:solidFill>
                  <a:schemeClr val="bg1"/>
                </a:solidFill>
                <a:latin typeface="TT Norms" panose="02000503030000020003" pitchFamily="2" charset="-52"/>
              </a:rPr>
              <a:t>Ю.А., наделенная соответствующей доверенностью полномочиями по распоряжению имуществом </a:t>
            </a:r>
            <a:r>
              <a:rPr lang="ru-RU" sz="1200" i="1" dirty="0" smtClean="0">
                <a:solidFill>
                  <a:schemeClr val="bg1"/>
                </a:solidFill>
                <a:latin typeface="TT Norms" panose="02000503030000020003" pitchFamily="2" charset="-52"/>
              </a:rPr>
              <a:t>должника)</a:t>
            </a:r>
            <a:endParaRPr lang="ru-RU" sz="1200" i="1" dirty="0">
              <a:solidFill>
                <a:schemeClr val="bg1"/>
              </a:solidFill>
              <a:latin typeface="TT Norms" panose="02000503030000020003" pitchFamily="2" charset="-52"/>
            </a:endParaRPr>
          </a:p>
          <a:p>
            <a:pPr marL="285750" indent="-285750" algn="just">
              <a:lnSpc>
                <a:spcPct val="115000"/>
              </a:lnSpc>
              <a:spcAft>
                <a:spcPts val="1000"/>
              </a:spcAft>
              <a:buFont typeface="Arial" panose="020B0604020202020204" pitchFamily="34" charset="0"/>
              <a:buChar char="•"/>
            </a:pPr>
            <a:r>
              <a:rPr lang="ru-RU" sz="1200" i="1" dirty="0" smtClean="0">
                <a:solidFill>
                  <a:schemeClr val="bg1"/>
                </a:solidFill>
                <a:effectLst/>
                <a:latin typeface="TT Norms"/>
                <a:ea typeface="Times New Roman" panose="02020603050405020304" pitchFamily="18" charset="0"/>
                <a:cs typeface="Arial CYR" panose="020B0604020202020204" pitchFamily="34" charset="0"/>
              </a:rPr>
              <a:t>Постановление АС МО от 06.05.24 по делу </a:t>
            </a:r>
            <a:r>
              <a:rPr lang="ru-RU" sz="1200" i="1" dirty="0" smtClean="0">
                <a:solidFill>
                  <a:schemeClr val="bg1"/>
                </a:solidFill>
                <a:effectLst/>
                <a:latin typeface="TT Norms"/>
                <a:ea typeface="Times New Roman" panose="02020603050405020304" pitchFamily="18" charset="0"/>
                <a:cs typeface="Arial" panose="020B0604020202020204" pitchFamily="34" charset="0"/>
              </a:rPr>
              <a:t>№ </a:t>
            </a:r>
            <a:r>
              <a:rPr lang="ru-RU" sz="1200" i="1" dirty="0" smtClean="0">
                <a:solidFill>
                  <a:schemeClr val="bg1"/>
                </a:solidFill>
                <a:effectLst/>
                <a:latin typeface="TT Norms"/>
                <a:ea typeface="Times New Roman" panose="02020603050405020304" pitchFamily="18" charset="0"/>
                <a:cs typeface="Arial CYR" panose="020B0604020202020204" pitchFamily="34" charset="0"/>
              </a:rPr>
              <a:t>А41</a:t>
            </a:r>
            <a:r>
              <a:rPr lang="ru-RU" sz="1200" i="1" dirty="0" smtClean="0">
                <a:solidFill>
                  <a:schemeClr val="bg1"/>
                </a:solidFill>
                <a:effectLst/>
                <a:latin typeface="TT Norms"/>
                <a:ea typeface="Times New Roman" panose="02020603050405020304" pitchFamily="18" charset="0"/>
                <a:cs typeface="Mulish"/>
              </a:rPr>
              <a:t>-67247/2021 - </a:t>
            </a:r>
            <a:r>
              <a:rPr lang="ru-RU" sz="1200" i="1" u="sng" dirty="0" smtClean="0">
                <a:solidFill>
                  <a:schemeClr val="bg1"/>
                </a:solidFill>
                <a:effectLst/>
                <a:latin typeface="TT Norms"/>
                <a:ea typeface="Times New Roman" panose="02020603050405020304" pitchFamily="18" charset="0"/>
                <a:cs typeface="Arial CYR" panose="020B0604020202020204" pitchFamily="34" charset="0"/>
              </a:rPr>
              <a:t>дело направлено на новое </a:t>
            </a:r>
            <a:r>
              <a:rPr lang="ru-RU" sz="1200" i="1" u="sng" dirty="0" smtClean="0">
                <a:solidFill>
                  <a:schemeClr val="bg1"/>
                </a:solidFill>
                <a:effectLst/>
                <a:latin typeface="TT Norms" panose="02000503030000020003" pitchFamily="2" charset="-52"/>
                <a:ea typeface="Times New Roman" panose="02020603050405020304" pitchFamily="18" charset="0"/>
                <a:cs typeface="Arial CYR" panose="020B0604020202020204" pitchFamily="34" charset="0"/>
              </a:rPr>
              <a:t>рассмотрение </a:t>
            </a:r>
            <a:r>
              <a:rPr lang="en-US" sz="1200" i="1" u="sng" dirty="0" smtClean="0">
                <a:solidFill>
                  <a:schemeClr val="bg1"/>
                </a:solidFill>
                <a:effectLst/>
                <a:latin typeface="TT Norms" panose="02000503030000020003" pitchFamily="2" charset="-52"/>
                <a:ea typeface="Times New Roman" panose="02020603050405020304" pitchFamily="18" charset="0"/>
                <a:cs typeface="Arial CYR" panose="020B0604020202020204" pitchFamily="34" charset="0"/>
              </a:rPr>
              <a:t>( </a:t>
            </a:r>
            <a:r>
              <a:rPr lang="ru-RU" sz="1200" i="1" u="sng" dirty="0" smtClean="0">
                <a:solidFill>
                  <a:schemeClr val="bg1"/>
                </a:solidFill>
                <a:effectLst/>
                <a:latin typeface="TT Norms" panose="02000503030000020003" pitchFamily="2" charset="-52"/>
                <a:ea typeface="Times New Roman" panose="02020603050405020304" pitchFamily="18" charset="0"/>
                <a:cs typeface="Arial CYR" panose="020B0604020202020204" pitchFamily="34" charset="0"/>
              </a:rPr>
              <a:t>Дело -</a:t>
            </a:r>
            <a:r>
              <a:rPr lang="ru-RU" sz="1200" i="1" dirty="0" err="1" smtClean="0">
                <a:solidFill>
                  <a:schemeClr val="bg1"/>
                </a:solidFill>
                <a:latin typeface="TT Norms" panose="02000503030000020003" pitchFamily="2" charset="-52"/>
              </a:rPr>
              <a:t>Овчарова</a:t>
            </a:r>
            <a:r>
              <a:rPr lang="ru-RU" sz="1200" i="1" dirty="0" smtClean="0">
                <a:solidFill>
                  <a:schemeClr val="bg1"/>
                </a:solidFill>
                <a:latin typeface="TT Norms" panose="02000503030000020003" pitchFamily="2" charset="-52"/>
              </a:rPr>
              <a:t> </a:t>
            </a:r>
            <a:r>
              <a:rPr lang="ru-RU" sz="1200" i="1" dirty="0">
                <a:solidFill>
                  <a:schemeClr val="bg1"/>
                </a:solidFill>
                <a:latin typeface="TT Norms" panose="02000503030000020003" pitchFamily="2" charset="-52"/>
              </a:rPr>
              <a:t>М.А., </a:t>
            </a:r>
            <a:r>
              <a:rPr lang="ru-RU" sz="1200" i="1" dirty="0" smtClean="0">
                <a:solidFill>
                  <a:schemeClr val="bg1"/>
                </a:solidFill>
                <a:latin typeface="TT Norms" panose="02000503030000020003" pitchFamily="2" charset="-52"/>
              </a:rPr>
              <a:t> заместителя </a:t>
            </a:r>
            <a:r>
              <a:rPr lang="ru-RU" sz="1200" i="1" dirty="0">
                <a:solidFill>
                  <a:schemeClr val="bg1"/>
                </a:solidFill>
                <a:latin typeface="TT Norms" panose="02000503030000020003" pitchFamily="2" charset="-52"/>
              </a:rPr>
              <a:t>генерального </a:t>
            </a:r>
            <a:r>
              <a:rPr lang="ru-RU" sz="1200" i="1" dirty="0" smtClean="0">
                <a:solidFill>
                  <a:schemeClr val="bg1"/>
                </a:solidFill>
                <a:latin typeface="TT Norms" panose="02000503030000020003" pitchFamily="2" charset="-52"/>
              </a:rPr>
              <a:t> директора)</a:t>
            </a:r>
            <a:endParaRPr lang="ru-RU" sz="1200" i="1" dirty="0">
              <a:solidFill>
                <a:schemeClr val="bg1"/>
              </a:solidFill>
              <a:latin typeface="TT Norms" panose="02000503030000020003" pitchFamily="2" charset="-52"/>
            </a:endParaRPr>
          </a:p>
          <a:p>
            <a:pPr algn="just">
              <a:lnSpc>
                <a:spcPct val="115000"/>
              </a:lnSpc>
              <a:spcAft>
                <a:spcPts val="1000"/>
              </a:spcAft>
            </a:pPr>
            <a:endParaRPr lang="ru-RU" sz="1400" u="sng" dirty="0" smtClean="0">
              <a:solidFill>
                <a:schemeClr val="bg1"/>
              </a:solidFill>
              <a:effectLst/>
              <a:latin typeface="TT Norms"/>
              <a:ea typeface="Times New Roman" panose="02020603050405020304" pitchFamily="18" charset="0"/>
              <a:cs typeface="Times New Roman" panose="02020603050405020304" pitchFamily="18" charset="0"/>
            </a:endParaRPr>
          </a:p>
          <a:p>
            <a:endParaRPr lang="ru-RU" dirty="0"/>
          </a:p>
        </p:txBody>
      </p:sp>
      <p:pic>
        <p:nvPicPr>
          <p:cNvPr id="7170"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9825" y="4392918"/>
            <a:ext cx="1645571" cy="233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198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95CBB91E-34D8-E30E-3F58-AE0B4592F5A3}"/>
              </a:ext>
            </a:extLst>
          </p:cNvPr>
          <p:cNvPicPr>
            <a:picLocks noChangeAspect="1"/>
          </p:cNvPicPr>
          <p:nvPr/>
        </p:nvPicPr>
        <p:blipFill>
          <a:blip r:embed="rId2"/>
          <a:stretch>
            <a:fillRect/>
          </a:stretch>
        </p:blipFill>
        <p:spPr>
          <a:xfrm>
            <a:off x="-103729" y="-162233"/>
            <a:ext cx="9351458" cy="7182465"/>
          </a:xfrm>
          <a:prstGeom prst="rect">
            <a:avLst/>
          </a:prstGeom>
        </p:spPr>
      </p:pic>
      <p:sp>
        <p:nvSpPr>
          <p:cNvPr id="3" name="TextBox 2">
            <a:extLst>
              <a:ext uri="{FF2B5EF4-FFF2-40B4-BE49-F238E27FC236}">
                <a16:creationId xmlns="" xmlns:a16="http://schemas.microsoft.com/office/drawing/2014/main" id="{B2A50039-D84E-0C97-6ED0-103251B23AFE}"/>
              </a:ext>
            </a:extLst>
          </p:cNvPr>
          <p:cNvSpPr txBox="1"/>
          <p:nvPr/>
        </p:nvSpPr>
        <p:spPr>
          <a:xfrm>
            <a:off x="228600" y="1733958"/>
            <a:ext cx="8686800" cy="5146537"/>
          </a:xfrm>
          <a:prstGeom prst="rect">
            <a:avLst/>
          </a:prstGeom>
          <a:noFill/>
        </p:spPr>
        <p:txBody>
          <a:bodyPr wrap="square" rtlCol="0">
            <a:spAutoFit/>
          </a:bodyPr>
          <a:lstStyle/>
          <a:p>
            <a:pPr indent="540385" algn="ctr">
              <a:lnSpc>
                <a:spcPct val="115000"/>
              </a:lnSpc>
              <a:spcAft>
                <a:spcPts val="1000"/>
              </a:spcAft>
            </a:pPr>
            <a:r>
              <a:rPr lang="ru-RU" sz="1800" b="1" dirty="0">
                <a:solidFill>
                  <a:srgbClr val="FF0000"/>
                </a:solidFill>
                <a:effectLst/>
                <a:latin typeface="TT Norms"/>
                <a:ea typeface="Times New Roman" panose="02020603050405020304" pitchFamily="18" charset="0"/>
                <a:cs typeface="Wingdings" panose="05000000000000000000" pitchFamily="2" charset="2"/>
              </a:rPr>
              <a:t>Рекомендации</a:t>
            </a:r>
            <a:r>
              <a:rPr lang="ru-RU" sz="1800" b="1" dirty="0" smtClean="0">
                <a:solidFill>
                  <a:srgbClr val="FF0000"/>
                </a:solidFill>
                <a:effectLst/>
                <a:latin typeface="TT Norms"/>
                <a:ea typeface="Times New Roman" panose="02020603050405020304" pitchFamily="18" charset="0"/>
                <a:cs typeface="Wingdings" panose="05000000000000000000" pitchFamily="2" charset="2"/>
              </a:rPr>
              <a:t>:</a:t>
            </a:r>
            <a:endParaRPr lang="en-US" sz="1800" b="1" dirty="0" smtClean="0">
              <a:solidFill>
                <a:srgbClr val="FF0000"/>
              </a:solidFill>
              <a:effectLst/>
              <a:latin typeface="TT Norms"/>
              <a:ea typeface="Times New Roman" panose="02020603050405020304" pitchFamily="18" charset="0"/>
              <a:cs typeface="Wingdings" panose="05000000000000000000" pitchFamily="2" charset="2"/>
            </a:endParaRPr>
          </a:p>
          <a:p>
            <a:pPr indent="540385" algn="ctr">
              <a:lnSpc>
                <a:spcPct val="115000"/>
              </a:lnSpc>
              <a:spcAft>
                <a:spcPts val="1000"/>
              </a:spcAft>
            </a:pPr>
            <a:endParaRPr lang="ru-RU" sz="1100" dirty="0">
              <a:solidFill>
                <a:srgbClr val="EFCD98"/>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100" dirty="0">
                <a:solidFill>
                  <a:schemeClr val="bg1"/>
                </a:solidFill>
                <a:effectLst/>
                <a:latin typeface="TT Norms"/>
                <a:ea typeface="Times New Roman" panose="02020603050405020304" pitchFamily="18" charset="0"/>
                <a:cs typeface="Calibri" panose="020F0502020204030204" pitchFamily="34" charset="0"/>
              </a:rPr>
              <a:t>Риск привлечения к ответственности повышается при наличии широкой трактовки полномочий представителя. Целесообразно сократить перечень услуг представителя по доверенности до разумных пределов по согласованию с клиентом </a:t>
            </a:r>
            <a:endParaRPr lang="ru-RU" sz="11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100" b="1" dirty="0">
                <a:solidFill>
                  <a:schemeClr val="bg1"/>
                </a:solidFill>
                <a:effectLst/>
                <a:latin typeface="TT Norms"/>
                <a:ea typeface="Times New Roman" panose="02020603050405020304" pitchFamily="18" charset="0"/>
                <a:cs typeface="Calibri" panose="020F0502020204030204" pitchFamily="34" charset="0"/>
              </a:rPr>
              <a:t>Не нужно указывать полномочия, которые не нужны юристу: </a:t>
            </a:r>
            <a:endParaRPr lang="ru-RU" sz="1100" b="1" dirty="0">
              <a:solidFill>
                <a:schemeClr val="bg1"/>
              </a:solidFill>
              <a:latin typeface="TT Norms"/>
              <a:ea typeface="Times New Roman" panose="02020603050405020304" pitchFamily="18" charset="0"/>
              <a:cs typeface="Calibri" panose="020F0502020204030204" pitchFamily="34" charset="0"/>
            </a:endParaRPr>
          </a:p>
          <a:p>
            <a:pPr marL="285750" lvl="0" indent="-285750" algn="just">
              <a:lnSpc>
                <a:spcPct val="115000"/>
              </a:lnSpc>
              <a:spcAft>
                <a:spcPts val="1000"/>
              </a:spcAft>
              <a:buFont typeface="Wingdings" panose="05000000000000000000" pitchFamily="2" charset="2"/>
              <a:buChar char="ü"/>
            </a:pPr>
            <a:r>
              <a:rPr lang="ru-RU" sz="1100" dirty="0">
                <a:solidFill>
                  <a:schemeClr val="bg1"/>
                </a:solidFill>
                <a:effectLst/>
                <a:latin typeface="TT Norms"/>
                <a:ea typeface="Times New Roman" panose="02020603050405020304" pitchFamily="18" charset="0"/>
                <a:cs typeface="Calibri" panose="020F0502020204030204" pitchFamily="34" charset="0"/>
              </a:rPr>
              <a:t>получать причитающееся доверителю имущество; </a:t>
            </a:r>
            <a:endParaRPr lang="ru-RU" sz="1100" dirty="0">
              <a:solidFill>
                <a:schemeClr val="bg1"/>
              </a:solidFill>
              <a:latin typeface="TT Norms"/>
              <a:ea typeface="Times New Roman" panose="02020603050405020304" pitchFamily="18" charset="0"/>
              <a:cs typeface="Calibri" panose="020F0502020204030204" pitchFamily="34" charset="0"/>
            </a:endParaRPr>
          </a:p>
          <a:p>
            <a:pPr marL="285750" lvl="0" indent="-285750" algn="just">
              <a:lnSpc>
                <a:spcPct val="115000"/>
              </a:lnSpc>
              <a:spcAft>
                <a:spcPts val="1000"/>
              </a:spcAft>
              <a:buFont typeface="Wingdings" panose="05000000000000000000" pitchFamily="2" charset="2"/>
              <a:buChar char="ü"/>
            </a:pPr>
            <a:r>
              <a:rPr lang="ru-RU" sz="1100" dirty="0">
                <a:solidFill>
                  <a:schemeClr val="bg1"/>
                </a:solidFill>
                <a:effectLst/>
                <a:latin typeface="TT Norms"/>
                <a:ea typeface="Times New Roman" panose="02020603050405020304" pitchFamily="18" charset="0"/>
                <a:cs typeface="Calibri" panose="020F0502020204030204" pitchFamily="34" charset="0"/>
              </a:rPr>
              <a:t>заключать договоры от имени общества, дополнительные соглашения к договорам, а также подписывать любые документы во исполнение заключенных сделок, включая, но не ограничиваясь этим, акты выполненных работ и услуг, товарные накладные, счета-фактуры, счета на оплату, заявки на приобретение товаров и т. д.; </a:t>
            </a:r>
            <a:endParaRPr lang="ru-RU" sz="1100" dirty="0">
              <a:solidFill>
                <a:schemeClr val="bg1"/>
              </a:solidFill>
              <a:latin typeface="TT Norms"/>
              <a:ea typeface="Times New Roman" panose="02020603050405020304" pitchFamily="18" charset="0"/>
              <a:cs typeface="Calibri" panose="020F0502020204030204" pitchFamily="34" charset="0"/>
            </a:endParaRPr>
          </a:p>
          <a:p>
            <a:pPr marL="285750" lvl="0" indent="-285750" algn="just">
              <a:lnSpc>
                <a:spcPct val="115000"/>
              </a:lnSpc>
              <a:spcAft>
                <a:spcPts val="1000"/>
              </a:spcAft>
              <a:buFont typeface="Wingdings" panose="05000000000000000000" pitchFamily="2" charset="2"/>
              <a:buChar char="ü"/>
            </a:pPr>
            <a:r>
              <a:rPr lang="ru-RU" sz="1100" dirty="0">
                <a:solidFill>
                  <a:schemeClr val="bg1"/>
                </a:solidFill>
                <a:effectLst/>
                <a:latin typeface="TT Norms"/>
                <a:ea typeface="Times New Roman" panose="02020603050405020304" pitchFamily="18" charset="0"/>
                <a:cs typeface="Calibri" panose="020F0502020204030204" pitchFamily="34" charset="0"/>
              </a:rPr>
              <a:t>осуществлять непосредственное руководство подразделениями общества и решать все вопросы, связанные с производственной и финансово-хозяйственной деятельностью; </a:t>
            </a:r>
            <a:endParaRPr lang="ru-RU" sz="1100" dirty="0">
              <a:solidFill>
                <a:schemeClr val="bg1"/>
              </a:solidFill>
              <a:latin typeface="TT Norms"/>
              <a:ea typeface="Times New Roman" panose="02020603050405020304" pitchFamily="18" charset="0"/>
              <a:cs typeface="Calibri" panose="020F0502020204030204" pitchFamily="34" charset="0"/>
            </a:endParaRPr>
          </a:p>
          <a:p>
            <a:pPr marL="285750" lvl="0" indent="-285750" algn="just">
              <a:lnSpc>
                <a:spcPct val="115000"/>
              </a:lnSpc>
              <a:spcAft>
                <a:spcPts val="1000"/>
              </a:spcAft>
              <a:buFont typeface="Wingdings" panose="05000000000000000000" pitchFamily="2" charset="2"/>
              <a:buChar char="ü"/>
            </a:pPr>
            <a:r>
              <a:rPr lang="ru-RU" sz="1100" dirty="0">
                <a:solidFill>
                  <a:schemeClr val="bg1"/>
                </a:solidFill>
                <a:effectLst/>
                <a:latin typeface="TT Norms"/>
                <a:ea typeface="Times New Roman" panose="02020603050405020304" pitchFamily="18" charset="0"/>
                <a:cs typeface="Calibri" panose="020F0502020204030204" pitchFamily="34" charset="0"/>
              </a:rPr>
              <a:t>представлять интересы общества на деловых переговорах;</a:t>
            </a:r>
          </a:p>
          <a:p>
            <a:pPr marL="285750" lvl="0" indent="-285750" algn="just">
              <a:lnSpc>
                <a:spcPct val="115000"/>
              </a:lnSpc>
              <a:spcAft>
                <a:spcPts val="1000"/>
              </a:spcAft>
              <a:buFont typeface="Wingdings" panose="05000000000000000000" pitchFamily="2" charset="2"/>
              <a:buChar char="ü"/>
            </a:pPr>
            <a:r>
              <a:rPr lang="ru-RU" sz="1100" dirty="0">
                <a:solidFill>
                  <a:schemeClr val="bg1"/>
                </a:solidFill>
                <a:effectLst/>
                <a:latin typeface="TT Norms"/>
                <a:ea typeface="Times New Roman" panose="02020603050405020304" pitchFamily="18" charset="0"/>
                <a:cs typeface="Calibri" panose="020F0502020204030204" pitchFamily="34" charset="0"/>
              </a:rPr>
              <a:t>подписывать бухгалтерскую и налоговую отчетность общества; </a:t>
            </a:r>
            <a:endParaRPr lang="ru-RU" sz="1100" dirty="0">
              <a:solidFill>
                <a:schemeClr val="bg1"/>
              </a:solidFill>
              <a:latin typeface="TT Norms"/>
              <a:ea typeface="Times New Roman" panose="02020603050405020304" pitchFamily="18" charset="0"/>
              <a:cs typeface="Calibri" panose="020F0502020204030204" pitchFamily="34" charset="0"/>
            </a:endParaRPr>
          </a:p>
          <a:p>
            <a:pPr marL="285750" lvl="0" indent="-285750" algn="just">
              <a:lnSpc>
                <a:spcPct val="115000"/>
              </a:lnSpc>
              <a:spcAft>
                <a:spcPts val="1000"/>
              </a:spcAft>
              <a:buFont typeface="Wingdings" panose="05000000000000000000" pitchFamily="2" charset="2"/>
              <a:buChar char="ü"/>
            </a:pPr>
            <a:r>
              <a:rPr lang="ru-RU" sz="1100" dirty="0">
                <a:solidFill>
                  <a:schemeClr val="bg1"/>
                </a:solidFill>
                <a:effectLst/>
                <a:latin typeface="TT Norms"/>
                <a:ea typeface="Times New Roman" panose="02020603050405020304" pitchFamily="18" charset="0"/>
                <a:cs typeface="Calibri" panose="020F0502020204030204" pitchFamily="34" charset="0"/>
              </a:rPr>
              <a:t>представлять интересы общества в банках и иных кредитных учреждениях со следующими правами: предъявлять к оплате платежные поручения; получать выписки по счетам; сдавать в банк наличные денежные средства; получать документы, связанные с безналичными расчетами.</a:t>
            </a:r>
            <a:endParaRPr lang="ru-RU" sz="1100" dirty="0">
              <a:solidFill>
                <a:schemeClr val="bg1"/>
              </a:solidFill>
              <a:effectLst/>
              <a:latin typeface="TT Norms"/>
              <a:ea typeface="Times New Roman" panose="02020603050405020304" pitchFamily="18" charset="0"/>
              <a:cs typeface="Times New Roman" panose="02020603050405020304" pitchFamily="18" charset="0"/>
            </a:endParaRPr>
          </a:p>
          <a:p>
            <a:r>
              <a:rPr lang="ru-RU" sz="1100" b="1" dirty="0">
                <a:solidFill>
                  <a:schemeClr val="bg1"/>
                </a:solidFill>
                <a:effectLst/>
                <a:latin typeface="TT Norms"/>
                <a:ea typeface="Times New Roman" panose="02020603050405020304" pitchFamily="18" charset="0"/>
                <a:cs typeface="Calibri" panose="020F0502020204030204" pitchFamily="34" charset="0"/>
              </a:rPr>
              <a:t>Лучше исключить из доверенности право на отказ от иска, уменьшение заявленных требований и на заключение мирового соглашения </a:t>
            </a:r>
            <a:endParaRPr lang="ru-RU" sz="1100" b="1" dirty="0">
              <a:solidFill>
                <a:schemeClr val="bg1"/>
              </a:solidFill>
              <a:latin typeface="TT Norms"/>
            </a:endParaRPr>
          </a:p>
        </p:txBody>
      </p:sp>
      <p:pic>
        <p:nvPicPr>
          <p:cNvPr id="8194"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595" y="127000"/>
            <a:ext cx="2288805" cy="152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233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39DFA740-4DAA-207A-094F-71CDBF6246E8}"/>
              </a:ext>
            </a:extLst>
          </p:cNvPr>
          <p:cNvPicPr>
            <a:picLocks noChangeAspect="1"/>
          </p:cNvPicPr>
          <p:nvPr/>
        </p:nvPicPr>
        <p:blipFill>
          <a:blip r:embed="rId2"/>
          <a:stretch>
            <a:fillRect/>
          </a:stretch>
        </p:blipFill>
        <p:spPr>
          <a:xfrm>
            <a:off x="-97167" y="-93133"/>
            <a:ext cx="9466291" cy="7046383"/>
          </a:xfrm>
          <a:prstGeom prst="rect">
            <a:avLst/>
          </a:prstGeom>
        </p:spPr>
      </p:pic>
      <p:pic>
        <p:nvPicPr>
          <p:cNvPr id="3" name="Рисунок 2">
            <a:extLst>
              <a:ext uri="{FF2B5EF4-FFF2-40B4-BE49-F238E27FC236}">
                <a16:creationId xmlns="" xmlns:a16="http://schemas.microsoft.com/office/drawing/2014/main" id="{028C5418-6F90-69DA-65AA-CB89F31C9E24}"/>
              </a:ext>
            </a:extLst>
          </p:cNvPr>
          <p:cNvPicPr>
            <a:picLocks noChangeAspect="1"/>
          </p:cNvPicPr>
          <p:nvPr/>
        </p:nvPicPr>
        <p:blipFill>
          <a:blip r:embed="rId3"/>
          <a:stretch>
            <a:fillRect/>
          </a:stretch>
        </p:blipFill>
        <p:spPr>
          <a:xfrm>
            <a:off x="2608682" y="3259872"/>
            <a:ext cx="3749079" cy="2499386"/>
          </a:xfrm>
          <a:prstGeom prst="rect">
            <a:avLst/>
          </a:prstGeom>
          <a:ln>
            <a:noFill/>
          </a:ln>
          <a:effectLst>
            <a:softEdge rad="112500"/>
          </a:effectLst>
        </p:spPr>
      </p:pic>
      <p:sp>
        <p:nvSpPr>
          <p:cNvPr id="4" name="TextBox 3">
            <a:extLst>
              <a:ext uri="{FF2B5EF4-FFF2-40B4-BE49-F238E27FC236}">
                <a16:creationId xmlns="" xmlns:a16="http://schemas.microsoft.com/office/drawing/2014/main" id="{DAC3C315-4951-CC2A-D8A9-2B25B09E478A}"/>
              </a:ext>
            </a:extLst>
          </p:cNvPr>
          <p:cNvSpPr txBox="1"/>
          <p:nvPr/>
        </p:nvSpPr>
        <p:spPr>
          <a:xfrm>
            <a:off x="405581" y="1596704"/>
            <a:ext cx="8332837" cy="1383969"/>
          </a:xfrm>
          <a:prstGeom prst="rect">
            <a:avLst/>
          </a:prstGeom>
          <a:noFill/>
        </p:spPr>
        <p:txBody>
          <a:bodyPr wrap="square" rtlCol="0">
            <a:spAutoFit/>
          </a:bodyPr>
          <a:lstStyle/>
          <a:p>
            <a:pPr indent="90170" algn="ctr">
              <a:lnSpc>
                <a:spcPct val="115000"/>
              </a:lnSpc>
              <a:spcAft>
                <a:spcPts val="1000"/>
              </a:spcAft>
            </a:pPr>
            <a:r>
              <a:rPr lang="ru-RU" sz="2400" b="1" dirty="0">
                <a:solidFill>
                  <a:srgbClr val="EFCD98"/>
                </a:solidFill>
                <a:latin typeface="TT Norms"/>
                <a:ea typeface="Times New Roman" panose="02020603050405020304" pitchFamily="18" charset="0"/>
                <a:cs typeface="Arial" panose="020B0604020202020204" pitchFamily="34" charset="0"/>
              </a:rPr>
              <a:t>«</a:t>
            </a:r>
            <a:r>
              <a:rPr lang="ru-RU" sz="2400" b="1" dirty="0">
                <a:solidFill>
                  <a:srgbClr val="EFCD98"/>
                </a:solidFill>
                <a:effectLst/>
                <a:latin typeface="TT Norms"/>
                <a:ea typeface="Times New Roman" panose="02020603050405020304" pitchFamily="18" charset="0"/>
                <a:cs typeface="Arial" panose="020B0604020202020204" pitchFamily="34" charset="0"/>
              </a:rPr>
              <a:t>Вы бухгалтер, юрист, финансовый директор…?»</a:t>
            </a:r>
          </a:p>
          <a:p>
            <a:pPr algn="ctr"/>
            <a:endParaRPr lang="ru-RU" sz="2400" b="1" dirty="0" smtClean="0">
              <a:solidFill>
                <a:schemeClr val="bg1"/>
              </a:solidFill>
              <a:effectLst/>
              <a:latin typeface="TT Norms"/>
              <a:ea typeface="Times New Roman" panose="02020603050405020304" pitchFamily="18" charset="0"/>
              <a:cs typeface="Arial" panose="020B0604020202020204" pitchFamily="34" charset="0"/>
            </a:endParaRPr>
          </a:p>
          <a:p>
            <a:pPr algn="ctr"/>
            <a:r>
              <a:rPr lang="ru-RU" sz="2400" b="1" dirty="0" smtClean="0">
                <a:solidFill>
                  <a:schemeClr val="bg1"/>
                </a:solidFill>
                <a:effectLst/>
                <a:latin typeface="TT Norms"/>
                <a:ea typeface="Times New Roman" panose="02020603050405020304" pitchFamily="18" charset="0"/>
                <a:cs typeface="Arial" panose="020B0604020202020204" pitchFamily="34" charset="0"/>
              </a:rPr>
              <a:t>Ответственность </a:t>
            </a:r>
            <a:r>
              <a:rPr lang="ru-RU" sz="2400" b="1" dirty="0">
                <a:solidFill>
                  <a:schemeClr val="bg1"/>
                </a:solidFill>
                <a:effectLst/>
                <a:latin typeface="TT Norms"/>
                <a:ea typeface="Times New Roman" panose="02020603050405020304" pitchFamily="18" charset="0"/>
                <a:cs typeface="Arial" panose="020B0604020202020204" pitchFamily="34" charset="0"/>
              </a:rPr>
              <a:t>при банкротстве компании</a:t>
            </a:r>
            <a:endParaRPr lang="ru-RU" sz="2400" b="1" dirty="0">
              <a:solidFill>
                <a:schemeClr val="bg1"/>
              </a:solidFill>
              <a:latin typeface="TT Norms"/>
            </a:endParaRPr>
          </a:p>
        </p:txBody>
      </p:sp>
    </p:spTree>
    <p:extLst>
      <p:ext uri="{BB962C8B-B14F-4D97-AF65-F5344CB8AC3E}">
        <p14:creationId xmlns:p14="http://schemas.microsoft.com/office/powerpoint/2010/main" val="2851845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2DF71033-2BEB-1669-3982-394B7AF350C1}"/>
              </a:ext>
            </a:extLst>
          </p:cNvPr>
          <p:cNvPicPr>
            <a:picLocks noChangeAspect="1"/>
          </p:cNvPicPr>
          <p:nvPr/>
        </p:nvPicPr>
        <p:blipFill>
          <a:blip r:embed="rId2"/>
          <a:stretch>
            <a:fillRect/>
          </a:stretch>
        </p:blipFill>
        <p:spPr>
          <a:xfrm>
            <a:off x="-217586" y="-84667"/>
            <a:ext cx="9579171" cy="7362348"/>
          </a:xfrm>
          <a:prstGeom prst="rect">
            <a:avLst/>
          </a:prstGeom>
        </p:spPr>
      </p:pic>
      <p:sp>
        <p:nvSpPr>
          <p:cNvPr id="3" name="TextBox 2">
            <a:extLst>
              <a:ext uri="{FF2B5EF4-FFF2-40B4-BE49-F238E27FC236}">
                <a16:creationId xmlns="" xmlns:a16="http://schemas.microsoft.com/office/drawing/2014/main" id="{6DBB1697-5B5B-2862-D3F0-E4DF1924201D}"/>
              </a:ext>
            </a:extLst>
          </p:cNvPr>
          <p:cNvSpPr txBox="1"/>
          <p:nvPr/>
        </p:nvSpPr>
        <p:spPr>
          <a:xfrm>
            <a:off x="309716" y="1238864"/>
            <a:ext cx="8524568" cy="5816977"/>
          </a:xfrm>
          <a:prstGeom prst="rect">
            <a:avLst/>
          </a:prstGeom>
          <a:noFill/>
        </p:spPr>
        <p:txBody>
          <a:bodyPr wrap="square" rtlCol="0">
            <a:spAutoFit/>
          </a:bodyPr>
          <a:lstStyle/>
          <a:p>
            <a:pPr indent="540385" algn="just">
              <a:lnSpc>
                <a:spcPct val="115000"/>
              </a:lnSpc>
              <a:spcAft>
                <a:spcPts val="1000"/>
              </a:spcAft>
            </a:pPr>
            <a:endParaRPr lang="ru-RU" sz="1600" b="1" dirty="0" smtClean="0">
              <a:solidFill>
                <a:srgbClr val="00B0F0"/>
              </a:solidFill>
              <a:effectLst/>
              <a:latin typeface="TT Norms"/>
              <a:ea typeface="Times New Roman" panose="02020603050405020304" pitchFamily="18" charset="0"/>
              <a:cs typeface="Arial CYR" panose="020B0604020202020204" pitchFamily="34" charset="0"/>
            </a:endParaRPr>
          </a:p>
          <a:p>
            <a:pPr indent="540385" algn="just">
              <a:lnSpc>
                <a:spcPct val="115000"/>
              </a:lnSpc>
              <a:spcAft>
                <a:spcPts val="1000"/>
              </a:spcAft>
            </a:pPr>
            <a:r>
              <a:rPr lang="ru-RU" sz="1600" b="1" dirty="0" smtClean="0">
                <a:solidFill>
                  <a:srgbClr val="00B0F0"/>
                </a:solidFill>
                <a:effectLst/>
                <a:latin typeface="TT Norms"/>
                <a:ea typeface="Times New Roman" panose="02020603050405020304" pitchFamily="18" charset="0"/>
                <a:cs typeface="Arial CYR" panose="020B0604020202020204" pitchFamily="34" charset="0"/>
              </a:rPr>
              <a:t>Право </a:t>
            </a:r>
            <a:r>
              <a:rPr lang="ru-RU" sz="1600" b="1" dirty="0">
                <a:solidFill>
                  <a:srgbClr val="00B0F0"/>
                </a:solidFill>
                <a:effectLst/>
                <a:latin typeface="TT Norms"/>
                <a:ea typeface="Times New Roman" panose="02020603050405020304" pitchFamily="18" charset="0"/>
                <a:cs typeface="Arial CYR" panose="020B0604020202020204" pitchFamily="34" charset="0"/>
              </a:rPr>
              <a:t>подписи на бухгалтерской/налоговой отчетности</a:t>
            </a:r>
            <a:r>
              <a:rPr lang="ru-RU" sz="1600" b="1" dirty="0">
                <a:solidFill>
                  <a:srgbClr val="00B0F0"/>
                </a:solidFill>
                <a:effectLst/>
                <a:latin typeface="TT Norms"/>
                <a:ea typeface="Times New Roman" panose="02020603050405020304" pitchFamily="18" charset="0"/>
                <a:cs typeface="Mulish"/>
              </a:rPr>
              <a:t>, </a:t>
            </a:r>
            <a:r>
              <a:rPr lang="ru-RU" sz="1600" b="1" dirty="0">
                <a:solidFill>
                  <a:srgbClr val="00B0F0"/>
                </a:solidFill>
                <a:effectLst/>
                <a:latin typeface="TT Norms"/>
                <a:ea typeface="Times New Roman" panose="02020603050405020304" pitchFamily="18" charset="0"/>
                <a:cs typeface="Arial CYR" panose="020B0604020202020204" pitchFamily="34" charset="0"/>
              </a:rPr>
              <a:t>иных документах должника, осведомлённость о совершаемых финансовых </a:t>
            </a:r>
            <a:r>
              <a:rPr lang="ru-RU" sz="1600" b="1" dirty="0" smtClean="0">
                <a:solidFill>
                  <a:srgbClr val="00B0F0"/>
                </a:solidFill>
                <a:effectLst/>
                <a:latin typeface="TT Norms"/>
                <a:ea typeface="Times New Roman" panose="02020603050405020304" pitchFamily="18" charset="0"/>
                <a:cs typeface="Arial CYR" panose="020B0604020202020204" pitchFamily="34" charset="0"/>
              </a:rPr>
              <a:t>операциях</a:t>
            </a:r>
            <a:endParaRPr lang="en-US" sz="1600" b="1" dirty="0" smtClean="0">
              <a:solidFill>
                <a:srgbClr val="00B0F0"/>
              </a:solidFill>
              <a:effectLst/>
              <a:latin typeface="TT Norms"/>
              <a:ea typeface="Times New Roman" panose="02020603050405020304" pitchFamily="18" charset="0"/>
              <a:cs typeface="Arial CYR" panose="020B0604020202020204" pitchFamily="34" charset="0"/>
            </a:endParaRPr>
          </a:p>
          <a:p>
            <a:pPr indent="540385" algn="just">
              <a:lnSpc>
                <a:spcPct val="115000"/>
              </a:lnSpc>
              <a:spcAft>
                <a:spcPts val="1000"/>
              </a:spcAft>
            </a:pPr>
            <a:endParaRPr lang="en-US" sz="1400" b="1" dirty="0">
              <a:solidFill>
                <a:srgbClr val="EFCD98"/>
              </a:solidFill>
              <a:latin typeface="TT Norms"/>
              <a:ea typeface="Times New Roman" panose="02020603050405020304" pitchFamily="18" charset="0"/>
              <a:cs typeface="Arial CYR" panose="020B0604020202020204" pitchFamily="34" charset="0"/>
            </a:endParaRPr>
          </a:p>
          <a:p>
            <a:pPr indent="540385" algn="just">
              <a:lnSpc>
                <a:spcPct val="115000"/>
              </a:lnSpc>
              <a:spcAft>
                <a:spcPts val="1000"/>
              </a:spcAft>
            </a:pPr>
            <a:r>
              <a:rPr lang="ru-RU" sz="1400" i="1" dirty="0" smtClean="0">
                <a:solidFill>
                  <a:schemeClr val="bg1"/>
                </a:solidFill>
                <a:effectLst/>
                <a:latin typeface="TT Norms"/>
                <a:ea typeface="Times New Roman" panose="02020603050405020304" pitchFamily="18" charset="0"/>
                <a:cs typeface="Arial CYR" panose="020B0604020202020204" pitchFamily="34" charset="0"/>
              </a:rPr>
              <a:t> </a:t>
            </a:r>
            <a:r>
              <a:rPr lang="ru-RU" sz="1400" dirty="0" smtClean="0">
                <a:solidFill>
                  <a:schemeClr val="bg1"/>
                </a:solidFill>
                <a:effectLst/>
                <a:latin typeface="TT Norms"/>
                <a:ea typeface="Times New Roman" panose="02020603050405020304" pitchFamily="18" charset="0"/>
                <a:cs typeface="Arial" panose="020B0604020202020204" pitchFamily="34" charset="0"/>
              </a:rPr>
              <a:t> </a:t>
            </a:r>
            <a:r>
              <a:rPr lang="ru-RU" sz="1400" dirty="0">
                <a:solidFill>
                  <a:schemeClr val="bg1"/>
                </a:solidFill>
                <a:effectLst/>
                <a:latin typeface="TT Norms"/>
                <a:ea typeface="Times New Roman" panose="02020603050405020304" pitchFamily="18" charset="0"/>
                <a:cs typeface="Arial" panose="020B0604020202020204" pitchFamily="34" charset="0"/>
              </a:rPr>
              <a:t>Для привлечения главного бухгалтера к субсидиарной ответственности </a:t>
            </a:r>
            <a:r>
              <a:rPr lang="ru-RU" sz="1400" b="1" dirty="0">
                <a:solidFill>
                  <a:schemeClr val="bg1"/>
                </a:solidFill>
                <a:effectLst/>
                <a:latin typeface="TT Norms"/>
                <a:ea typeface="Times New Roman" panose="02020603050405020304" pitchFamily="18" charset="0"/>
                <a:cs typeface="Arial" panose="020B0604020202020204" pitchFamily="34" charset="0"/>
              </a:rPr>
              <a:t>необязательно наличие у него статуса контролирующего лица должника</a:t>
            </a:r>
            <a:r>
              <a:rPr lang="ru-RU" sz="1400" dirty="0">
                <a:solidFill>
                  <a:schemeClr val="bg1"/>
                </a:solidFill>
                <a:effectLst/>
                <a:latin typeface="TT Norms"/>
                <a:ea typeface="Times New Roman" panose="02020603050405020304" pitchFamily="18" charset="0"/>
                <a:cs typeface="Arial" panose="020B0604020202020204" pitchFamily="34" charset="0"/>
              </a:rPr>
              <a:t>. </a:t>
            </a:r>
          </a:p>
          <a:p>
            <a:pPr indent="540385" algn="just">
              <a:lnSpc>
                <a:spcPct val="115000"/>
              </a:lnSpc>
              <a:spcAft>
                <a:spcPts val="1000"/>
              </a:spcAft>
            </a:pPr>
            <a:r>
              <a:rPr lang="ru-RU" sz="1400" dirty="0">
                <a:solidFill>
                  <a:schemeClr val="bg1"/>
                </a:solidFill>
                <a:effectLst/>
                <a:latin typeface="TT Norms"/>
                <a:ea typeface="Times New Roman" panose="02020603050405020304" pitchFamily="18" charset="0"/>
                <a:cs typeface="Arial" panose="020B0604020202020204" pitchFamily="34" charset="0"/>
              </a:rPr>
              <a:t>Главный бухгалтер может быть привлечен к ответственности и без этого статуса, если будет доказано, что он, к примеру, намеренно искажал (уничтожал) бухгалтерскую (финансовую) документацию и извлекал существенную выгоду из заключения конкретных для должника сделок.</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400" dirty="0">
                <a:solidFill>
                  <a:schemeClr val="bg1"/>
                </a:solidFill>
                <a:effectLst/>
                <a:latin typeface="TT Norms"/>
                <a:ea typeface="Times New Roman" panose="02020603050405020304" pitchFamily="18" charset="0"/>
                <a:cs typeface="Arial" panose="020B0604020202020204" pitchFamily="34" charset="0"/>
              </a:rPr>
              <a:t>  </a:t>
            </a:r>
            <a:r>
              <a:rPr lang="ru-RU" sz="1400" i="1" dirty="0">
                <a:solidFill>
                  <a:schemeClr val="bg1"/>
                </a:solidFill>
                <a:effectLst/>
                <a:latin typeface="TT Norms"/>
                <a:ea typeface="Times New Roman" panose="02020603050405020304" pitchFamily="18" charset="0"/>
                <a:cs typeface="Arial" panose="020B0604020202020204" pitchFamily="34" charset="0"/>
              </a:rPr>
              <a:t>Арбитры АС УО В Постановлении от 13.12.2022 N Ф09-9220/19 по делу N А60-56099/2018, сославшись на </a:t>
            </a:r>
            <a:r>
              <a:rPr lang="ru-RU" sz="1400" i="1" dirty="0" err="1">
                <a:solidFill>
                  <a:schemeClr val="bg1"/>
                </a:solidFill>
                <a:effectLst/>
                <a:latin typeface="TT Norms"/>
                <a:ea typeface="Times New Roman" panose="02020603050405020304" pitchFamily="18" charset="0"/>
                <a:cs typeface="Arial" panose="020B0604020202020204" pitchFamily="34" charset="0"/>
              </a:rPr>
              <a:t>абз</a:t>
            </a:r>
            <a:r>
              <a:rPr lang="ru-RU" sz="1400" i="1" dirty="0">
                <a:solidFill>
                  <a:schemeClr val="bg1"/>
                </a:solidFill>
                <a:effectLst/>
                <a:latin typeface="TT Norms"/>
                <a:ea typeface="Times New Roman" panose="02020603050405020304" pitchFamily="18" charset="0"/>
                <a:cs typeface="Arial" panose="020B0604020202020204" pitchFamily="34" charset="0"/>
              </a:rPr>
              <a:t>. 14 п. 24 Постановления Пленума ВС РФ N 53,</a:t>
            </a:r>
            <a:r>
              <a:rPr lang="ru-RU" sz="1400" dirty="0">
                <a:solidFill>
                  <a:schemeClr val="bg1"/>
                </a:solidFill>
                <a:effectLst/>
                <a:latin typeface="TT Norms"/>
                <a:ea typeface="Times New Roman" panose="02020603050405020304" pitchFamily="18" charset="0"/>
                <a:cs typeface="Arial" panose="020B0604020202020204" pitchFamily="34" charset="0"/>
              </a:rPr>
              <a:t> подчеркнули: положение главного бухгалтера отличается от положения лиц, занимающих иные руководящие должности, тем, что при возложении на главного бухгалтера ответственности за ведение бухгалтерского учета, даже если он не будет являться контролирующим лицом, он будет нести субсидиарную ответственность солидарно с руководителем должника в случае, когда он по указанию руководителя или совместно с ним </a:t>
            </a:r>
            <a:r>
              <a:rPr lang="ru-RU" sz="1400" b="1" dirty="0">
                <a:solidFill>
                  <a:schemeClr val="bg1"/>
                </a:solidFill>
                <a:effectLst/>
                <a:latin typeface="TT Norms"/>
                <a:ea typeface="Times New Roman" panose="02020603050405020304" pitchFamily="18" charset="0"/>
                <a:cs typeface="Arial" panose="020B0604020202020204" pitchFamily="34" charset="0"/>
              </a:rPr>
              <a:t>совершил действия, приведшие к уничтожению документации, ее сокрытию или к искажению содержащихся в ней сведений</a:t>
            </a:r>
            <a:r>
              <a:rPr lang="ru-RU" sz="1400" b="1" dirty="0" smtClean="0">
                <a:solidFill>
                  <a:schemeClr val="bg1"/>
                </a:solidFill>
                <a:effectLst/>
                <a:latin typeface="TT Norms"/>
                <a:ea typeface="Times New Roman" panose="02020603050405020304" pitchFamily="18" charset="0"/>
                <a:cs typeface="Arial" panose="020B0604020202020204" pitchFamily="34" charset="0"/>
              </a:rPr>
              <a:t>. (</a:t>
            </a:r>
            <a:r>
              <a:rPr lang="ru-RU" sz="1400" i="1" dirty="0" smtClean="0">
                <a:solidFill>
                  <a:schemeClr val="bg1"/>
                </a:solidFill>
                <a:effectLst/>
                <a:latin typeface="TT Norms"/>
                <a:ea typeface="Times New Roman" panose="02020603050405020304" pitchFamily="18" charset="0"/>
                <a:cs typeface="Arial" panose="020B0604020202020204" pitchFamily="34" charset="0"/>
              </a:rPr>
              <a:t>Дело -</a:t>
            </a:r>
            <a:r>
              <a:rPr lang="ru-RU" sz="1400" i="1" dirty="0" err="1" smtClean="0">
                <a:solidFill>
                  <a:schemeClr val="bg1"/>
                </a:solidFill>
                <a:latin typeface="TT Norms" panose="02000503030000020003" pitchFamily="2" charset="-52"/>
              </a:rPr>
              <a:t>Хоритоненко</a:t>
            </a:r>
            <a:r>
              <a:rPr lang="ru-RU" sz="1400" i="1" dirty="0" smtClean="0">
                <a:solidFill>
                  <a:schemeClr val="bg1"/>
                </a:solidFill>
                <a:latin typeface="TT Norms" panose="02000503030000020003" pitchFamily="2" charset="-52"/>
              </a:rPr>
              <a:t> </a:t>
            </a:r>
            <a:r>
              <a:rPr lang="ru-RU" sz="1400" i="1" dirty="0">
                <a:solidFill>
                  <a:schemeClr val="bg1"/>
                </a:solidFill>
                <a:latin typeface="TT Norms" panose="02000503030000020003" pitchFamily="2" charset="-52"/>
              </a:rPr>
              <a:t>В.Н., являющегося главным бухгалтером должника и одним из членов ликвидационной </a:t>
            </a:r>
            <a:r>
              <a:rPr lang="ru-RU" sz="1400" i="1" dirty="0" smtClean="0">
                <a:solidFill>
                  <a:schemeClr val="bg1"/>
                </a:solidFill>
                <a:latin typeface="TT Norms" panose="02000503030000020003" pitchFamily="2" charset="-52"/>
              </a:rPr>
              <a:t>комиссии)</a:t>
            </a:r>
            <a:endParaRPr lang="ru-RU" sz="1400" i="1" dirty="0">
              <a:solidFill>
                <a:schemeClr val="bg1"/>
              </a:solidFill>
              <a:latin typeface="TT Norms" panose="02000503030000020003" pitchFamily="2" charset="-52"/>
            </a:endParaRPr>
          </a:p>
          <a:p>
            <a:pPr indent="540385" algn="just">
              <a:lnSpc>
                <a:spcPct val="115000"/>
              </a:lnSpc>
              <a:spcAft>
                <a:spcPts val="1000"/>
              </a:spcAft>
            </a:pPr>
            <a:endParaRPr lang="ru-RU" sz="1400" b="1" dirty="0">
              <a:solidFill>
                <a:schemeClr val="bg1"/>
              </a:solidFill>
              <a:effectLst/>
              <a:latin typeface="TT Norms"/>
              <a:ea typeface="Times New Roman" panose="02020603050405020304" pitchFamily="18" charset="0"/>
              <a:cs typeface="Times New Roman" panose="02020603050405020304" pitchFamily="18" charset="0"/>
            </a:endParaRPr>
          </a:p>
        </p:txBody>
      </p:sp>
      <p:pic>
        <p:nvPicPr>
          <p:cNvPr id="11266"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0267" y="244006"/>
            <a:ext cx="3451852" cy="104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44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3A938554-9317-244B-ACAF-B2E9050E9927}"/>
              </a:ext>
            </a:extLst>
          </p:cNvPr>
          <p:cNvPicPr>
            <a:picLocks noChangeAspect="1"/>
          </p:cNvPicPr>
          <p:nvPr/>
        </p:nvPicPr>
        <p:blipFill>
          <a:blip r:embed="rId2"/>
          <a:stretch>
            <a:fillRect/>
          </a:stretch>
        </p:blipFill>
        <p:spPr>
          <a:xfrm>
            <a:off x="-179844" y="-66675"/>
            <a:ext cx="9383585" cy="7215385"/>
          </a:xfrm>
          <a:prstGeom prst="rect">
            <a:avLst/>
          </a:prstGeom>
        </p:spPr>
      </p:pic>
      <p:sp>
        <p:nvSpPr>
          <p:cNvPr id="3" name="TextBox 2">
            <a:extLst>
              <a:ext uri="{FF2B5EF4-FFF2-40B4-BE49-F238E27FC236}">
                <a16:creationId xmlns="" xmlns:a16="http://schemas.microsoft.com/office/drawing/2014/main" id="{2E0B1E3D-4AFA-F6A2-B47D-6F51911486D1}"/>
              </a:ext>
            </a:extLst>
          </p:cNvPr>
          <p:cNvSpPr txBox="1"/>
          <p:nvPr/>
        </p:nvSpPr>
        <p:spPr>
          <a:xfrm>
            <a:off x="663677" y="1415845"/>
            <a:ext cx="8082117" cy="3147528"/>
          </a:xfrm>
          <a:prstGeom prst="rect">
            <a:avLst/>
          </a:prstGeom>
          <a:noFill/>
        </p:spPr>
        <p:txBody>
          <a:bodyPr wrap="square" rtlCol="0">
            <a:spAutoFit/>
          </a:bodyPr>
          <a:lstStyle/>
          <a:p>
            <a:pPr indent="540385" algn="just">
              <a:lnSpc>
                <a:spcPct val="115000"/>
              </a:lnSpc>
              <a:spcAft>
                <a:spcPts val="1000"/>
              </a:spcAft>
            </a:pPr>
            <a:r>
              <a:rPr lang="ru-RU" b="1" dirty="0">
                <a:solidFill>
                  <a:srgbClr val="00B0F0"/>
                </a:solidFill>
                <a:effectLst/>
                <a:latin typeface="TT Norms"/>
                <a:ea typeface="Times New Roman" panose="02020603050405020304" pitchFamily="18" charset="0"/>
                <a:cs typeface="Arial CYR" panose="020B0604020202020204" pitchFamily="34" charset="0"/>
              </a:rPr>
              <a:t>Должностная инструкция, трудовой договор, гражданско</a:t>
            </a:r>
            <a:r>
              <a:rPr lang="ru-RU" b="1" dirty="0">
                <a:solidFill>
                  <a:srgbClr val="00B0F0"/>
                </a:solidFill>
                <a:effectLst/>
                <a:latin typeface="TT Norms"/>
                <a:ea typeface="Times New Roman" panose="02020603050405020304" pitchFamily="18" charset="0"/>
                <a:cs typeface="Mulish"/>
              </a:rPr>
              <a:t>- </a:t>
            </a:r>
            <a:r>
              <a:rPr lang="ru-RU" b="1" dirty="0">
                <a:solidFill>
                  <a:srgbClr val="00B0F0"/>
                </a:solidFill>
                <a:effectLst/>
                <a:latin typeface="TT Norms"/>
                <a:ea typeface="Times New Roman" panose="02020603050405020304" pitchFamily="18" charset="0"/>
                <a:cs typeface="Arial CYR" panose="020B0604020202020204" pitchFamily="34" charset="0"/>
              </a:rPr>
              <a:t>правовой</a:t>
            </a:r>
            <a:r>
              <a:rPr lang="ru-RU" b="1" dirty="0">
                <a:solidFill>
                  <a:srgbClr val="00B0F0"/>
                </a:solidFill>
                <a:effectLst/>
                <a:latin typeface="TT Norms"/>
                <a:ea typeface="Times New Roman" panose="02020603050405020304" pitchFamily="18" charset="0"/>
                <a:cs typeface="Mulish"/>
              </a:rPr>
              <a:t>-</a:t>
            </a:r>
            <a:r>
              <a:rPr lang="ru-RU" b="1" dirty="0">
                <a:solidFill>
                  <a:srgbClr val="00B0F0"/>
                </a:solidFill>
                <a:effectLst/>
                <a:latin typeface="TT Norms"/>
                <a:ea typeface="Times New Roman" panose="02020603050405020304" pitchFamily="18" charset="0"/>
                <a:cs typeface="Arial CYR" panose="020B0604020202020204" pitchFamily="34" charset="0"/>
              </a:rPr>
              <a:t>договор</a:t>
            </a:r>
            <a:r>
              <a:rPr lang="ru-RU" dirty="0">
                <a:solidFill>
                  <a:srgbClr val="00B0F0"/>
                </a:solidFill>
                <a:effectLst/>
                <a:latin typeface="TT Norms"/>
                <a:ea typeface="Times New Roman" panose="02020603050405020304" pitchFamily="18" charset="0"/>
                <a:cs typeface="Mulish"/>
              </a:rPr>
              <a:t>, </a:t>
            </a:r>
            <a:r>
              <a:rPr lang="ru-RU" dirty="0">
                <a:solidFill>
                  <a:srgbClr val="00B0F0"/>
                </a:solidFill>
                <a:effectLst/>
                <a:latin typeface="TT Norms"/>
                <a:ea typeface="Times New Roman" panose="02020603050405020304" pitchFamily="18" charset="0"/>
                <a:cs typeface="Arial CYR" panose="020B0604020202020204" pitchFamily="34" charset="0"/>
              </a:rPr>
              <a:t>предусматривающий обязанность по хранению бухгалтерской, налоговой, первичной </a:t>
            </a:r>
            <a:r>
              <a:rPr lang="ru-RU" dirty="0" smtClean="0">
                <a:solidFill>
                  <a:srgbClr val="00B0F0"/>
                </a:solidFill>
                <a:effectLst/>
                <a:latin typeface="TT Norms"/>
                <a:ea typeface="Times New Roman" panose="02020603050405020304" pitchFamily="18" charset="0"/>
                <a:cs typeface="Arial CYR" panose="020B0604020202020204" pitchFamily="34" charset="0"/>
              </a:rPr>
              <a:t>документации</a:t>
            </a:r>
          </a:p>
          <a:p>
            <a:pPr indent="540385" algn="just">
              <a:lnSpc>
                <a:spcPct val="115000"/>
              </a:lnSpc>
              <a:spcAft>
                <a:spcPts val="1000"/>
              </a:spcAft>
            </a:pPr>
            <a:endParaRPr lang="ru-RU" dirty="0">
              <a:solidFill>
                <a:srgbClr val="00B0F0"/>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400" i="1" dirty="0">
                <a:solidFill>
                  <a:schemeClr val="bg1"/>
                </a:solidFill>
                <a:effectLst/>
                <a:latin typeface="TT Norms"/>
                <a:ea typeface="Times New Roman" panose="02020603050405020304" pitchFamily="18" charset="0"/>
                <a:cs typeface="Arial CYR" panose="020B0604020202020204" pitchFamily="34" charset="0"/>
              </a:rPr>
              <a:t>Постановление АС УО от 13.12.2022 по делу </a:t>
            </a:r>
            <a:r>
              <a:rPr lang="ru-RU" sz="1400" i="1" dirty="0">
                <a:solidFill>
                  <a:schemeClr val="bg1"/>
                </a:solidFill>
                <a:effectLst/>
                <a:latin typeface="TT Norms"/>
                <a:ea typeface="Times New Roman" panose="02020603050405020304" pitchFamily="18" charset="0"/>
                <a:cs typeface="Arial" panose="020B0604020202020204" pitchFamily="34" charset="0"/>
              </a:rPr>
              <a:t>№</a:t>
            </a:r>
            <a:r>
              <a:rPr lang="ru-RU" sz="1400" i="1" dirty="0">
                <a:solidFill>
                  <a:schemeClr val="bg1"/>
                </a:solidFill>
                <a:effectLst/>
                <a:latin typeface="TT Norms"/>
                <a:ea typeface="Times New Roman" panose="02020603050405020304" pitchFamily="18" charset="0"/>
                <a:cs typeface="Arial CYR" panose="020B0604020202020204" pitchFamily="34" charset="0"/>
              </a:rPr>
              <a:t>А60</a:t>
            </a:r>
            <a:r>
              <a:rPr lang="ru-RU" sz="1400" i="1" dirty="0">
                <a:solidFill>
                  <a:schemeClr val="bg1"/>
                </a:solidFill>
                <a:effectLst/>
                <a:latin typeface="TT Norms"/>
                <a:ea typeface="Times New Roman" panose="02020603050405020304" pitchFamily="18" charset="0"/>
                <a:cs typeface="Mulish"/>
              </a:rPr>
              <a:t>-56099/2018 – </a:t>
            </a:r>
            <a:r>
              <a:rPr lang="ru-RU" sz="1400" i="1" u="sng" dirty="0">
                <a:solidFill>
                  <a:schemeClr val="bg1"/>
                </a:solidFill>
                <a:effectLst/>
                <a:latin typeface="TT Norms"/>
                <a:ea typeface="Times New Roman" panose="02020603050405020304" pitchFamily="18" charset="0"/>
                <a:cs typeface="Arial CYR" panose="020B0604020202020204" pitchFamily="34" charset="0"/>
              </a:rPr>
              <a:t>в привлечении к субсидиарной ответственности отказано </a:t>
            </a:r>
            <a:r>
              <a:rPr lang="ru-RU" sz="1400" i="1" u="sng" dirty="0" smtClean="0">
                <a:solidFill>
                  <a:schemeClr val="bg1"/>
                </a:solidFill>
                <a:effectLst/>
                <a:latin typeface="TT Norms"/>
                <a:ea typeface="Times New Roman" panose="02020603050405020304" pitchFamily="18" charset="0"/>
                <a:cs typeface="Arial CYR" panose="020B0604020202020204" pitchFamily="34" charset="0"/>
              </a:rPr>
              <a:t>(</a:t>
            </a:r>
            <a:r>
              <a:rPr lang="ru-RU" sz="1400" i="1" dirty="0" smtClean="0">
                <a:solidFill>
                  <a:schemeClr val="bg1"/>
                </a:solidFill>
                <a:latin typeface="TT Norms"/>
                <a:ea typeface="Times New Roman" panose="02020603050405020304" pitchFamily="18" charset="0"/>
                <a:cs typeface="Arial" panose="020B0604020202020204" pitchFamily="34" charset="0"/>
              </a:rPr>
              <a:t>Дело </a:t>
            </a:r>
            <a:r>
              <a:rPr lang="ru-RU" sz="1400" i="1" dirty="0">
                <a:solidFill>
                  <a:schemeClr val="bg1"/>
                </a:solidFill>
                <a:latin typeface="TT Norms"/>
                <a:ea typeface="Times New Roman" panose="02020603050405020304" pitchFamily="18" charset="0"/>
                <a:cs typeface="Arial" panose="020B0604020202020204" pitchFamily="34" charset="0"/>
              </a:rPr>
              <a:t>-</a:t>
            </a:r>
            <a:r>
              <a:rPr lang="ru-RU" sz="1400" i="1" dirty="0" err="1">
                <a:solidFill>
                  <a:schemeClr val="bg1"/>
                </a:solidFill>
                <a:latin typeface="TT Norms" panose="02000503030000020003" pitchFamily="2" charset="-52"/>
              </a:rPr>
              <a:t>Хоритоненко</a:t>
            </a:r>
            <a:r>
              <a:rPr lang="ru-RU" sz="1400" i="1" dirty="0">
                <a:solidFill>
                  <a:schemeClr val="bg1"/>
                </a:solidFill>
                <a:latin typeface="TT Norms" panose="02000503030000020003" pitchFamily="2" charset="-52"/>
              </a:rPr>
              <a:t> </a:t>
            </a:r>
            <a:r>
              <a:rPr lang="ru-RU" sz="1400" i="1" dirty="0" smtClean="0">
                <a:solidFill>
                  <a:schemeClr val="bg1"/>
                </a:solidFill>
                <a:latin typeface="TT Norms" panose="02000503030000020003" pitchFamily="2" charset="-52"/>
              </a:rPr>
              <a:t>В.Н)</a:t>
            </a:r>
            <a:endParaRPr lang="ru-RU" sz="1400" u="sng"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400" i="1" dirty="0">
                <a:solidFill>
                  <a:schemeClr val="bg1"/>
                </a:solidFill>
                <a:effectLst/>
                <a:latin typeface="TT Norms"/>
                <a:ea typeface="Times New Roman" panose="02020603050405020304" pitchFamily="18" charset="0"/>
                <a:cs typeface="Arial CYR" panose="020B0604020202020204" pitchFamily="34" charset="0"/>
              </a:rPr>
              <a:t>Постановление АС МО от 06.03.2024  по делу </a:t>
            </a:r>
            <a:r>
              <a:rPr lang="ru-RU" sz="1400" i="1" dirty="0">
                <a:solidFill>
                  <a:schemeClr val="bg1"/>
                </a:solidFill>
                <a:effectLst/>
                <a:latin typeface="TT Norms"/>
                <a:ea typeface="Times New Roman" panose="02020603050405020304" pitchFamily="18" charset="0"/>
                <a:cs typeface="Arial" panose="020B0604020202020204" pitchFamily="34" charset="0"/>
              </a:rPr>
              <a:t>№</a:t>
            </a:r>
            <a:r>
              <a:rPr lang="ru-RU" sz="1400" i="1" dirty="0">
                <a:solidFill>
                  <a:schemeClr val="bg1"/>
                </a:solidFill>
                <a:effectLst/>
                <a:latin typeface="TT Norms"/>
                <a:ea typeface="Times New Roman" panose="02020603050405020304" pitchFamily="18" charset="0"/>
                <a:cs typeface="Arial CYR" panose="020B0604020202020204" pitchFamily="34" charset="0"/>
              </a:rPr>
              <a:t>А40</a:t>
            </a:r>
            <a:r>
              <a:rPr lang="ru-RU" sz="1400" i="1" dirty="0">
                <a:solidFill>
                  <a:schemeClr val="bg1"/>
                </a:solidFill>
                <a:effectLst/>
                <a:latin typeface="TT Norms"/>
                <a:ea typeface="Times New Roman" panose="02020603050405020304" pitchFamily="18" charset="0"/>
                <a:cs typeface="Mulish"/>
              </a:rPr>
              <a:t>-10192/2021  – </a:t>
            </a:r>
            <a:r>
              <a:rPr lang="ru-RU" sz="1400" i="1" u="sng" dirty="0">
                <a:solidFill>
                  <a:schemeClr val="bg1"/>
                </a:solidFill>
                <a:effectLst/>
                <a:latin typeface="TT Norms"/>
                <a:ea typeface="Times New Roman" panose="02020603050405020304" pitchFamily="18" charset="0"/>
                <a:cs typeface="Arial CYR" panose="020B0604020202020204" pitchFamily="34" charset="0"/>
              </a:rPr>
              <a:t>компания привлечена к субсидиарной </a:t>
            </a:r>
            <a:r>
              <a:rPr lang="ru-RU" sz="1400" i="1" u="sng" dirty="0" smtClean="0">
                <a:solidFill>
                  <a:schemeClr val="bg1"/>
                </a:solidFill>
                <a:effectLst/>
                <a:latin typeface="TT Norms"/>
                <a:ea typeface="Times New Roman" panose="02020603050405020304" pitchFamily="18" charset="0"/>
                <a:cs typeface="Arial CYR" panose="020B0604020202020204" pitchFamily="34" charset="0"/>
              </a:rPr>
              <a:t>ответственности (Дело –ПРАКСИС (бухгалтерия 1с))</a:t>
            </a:r>
            <a:endParaRPr lang="ru-RU" sz="1400" u="sng" dirty="0">
              <a:solidFill>
                <a:schemeClr val="bg1"/>
              </a:solidFill>
              <a:effectLst/>
              <a:latin typeface="TT Norms"/>
              <a:ea typeface="Times New Roman" panose="02020603050405020304" pitchFamily="18" charset="0"/>
              <a:cs typeface="Times New Roman" panose="02020603050405020304" pitchFamily="18" charset="0"/>
            </a:endParaRPr>
          </a:p>
          <a:p>
            <a:endParaRPr lang="ru-RU" dirty="0"/>
          </a:p>
        </p:txBody>
      </p:sp>
      <p:pic>
        <p:nvPicPr>
          <p:cNvPr id="12290"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4563373"/>
            <a:ext cx="3429000" cy="195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10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3194D1DB-A740-FD6B-2C5D-10FC7D7A2DF3}"/>
              </a:ext>
            </a:extLst>
          </p:cNvPr>
          <p:cNvPicPr>
            <a:picLocks noChangeAspect="1"/>
          </p:cNvPicPr>
          <p:nvPr/>
        </p:nvPicPr>
        <p:blipFill>
          <a:blip r:embed="rId2"/>
          <a:stretch>
            <a:fillRect/>
          </a:stretch>
        </p:blipFill>
        <p:spPr>
          <a:xfrm>
            <a:off x="-89975" y="-65123"/>
            <a:ext cx="9403308" cy="7232839"/>
          </a:xfrm>
          <a:prstGeom prst="rect">
            <a:avLst/>
          </a:prstGeom>
        </p:spPr>
      </p:pic>
      <p:sp>
        <p:nvSpPr>
          <p:cNvPr id="3" name="TextBox 2">
            <a:extLst>
              <a:ext uri="{FF2B5EF4-FFF2-40B4-BE49-F238E27FC236}">
                <a16:creationId xmlns="" xmlns:a16="http://schemas.microsoft.com/office/drawing/2014/main" id="{67BA47D1-9CB3-98CB-7DB8-D962C2CAD062}"/>
              </a:ext>
            </a:extLst>
          </p:cNvPr>
          <p:cNvSpPr txBox="1"/>
          <p:nvPr/>
        </p:nvSpPr>
        <p:spPr>
          <a:xfrm>
            <a:off x="411785" y="1415845"/>
            <a:ext cx="8495071" cy="5414303"/>
          </a:xfrm>
          <a:prstGeom prst="rect">
            <a:avLst/>
          </a:prstGeom>
          <a:noFill/>
        </p:spPr>
        <p:txBody>
          <a:bodyPr wrap="square" rtlCol="0">
            <a:spAutoFit/>
          </a:bodyPr>
          <a:lstStyle/>
          <a:p>
            <a:pPr indent="540385" algn="ctr">
              <a:lnSpc>
                <a:spcPct val="115000"/>
              </a:lnSpc>
              <a:spcAft>
                <a:spcPts val="1000"/>
              </a:spcAft>
            </a:pPr>
            <a:r>
              <a:rPr lang="ru-RU" b="1" dirty="0">
                <a:solidFill>
                  <a:srgbClr val="FF0000"/>
                </a:solidFill>
                <a:effectLst/>
                <a:latin typeface="TT Norms"/>
                <a:ea typeface="Times New Roman" panose="02020603050405020304" pitchFamily="18" charset="0"/>
                <a:cs typeface="Wingdings" panose="05000000000000000000" pitchFamily="2" charset="2"/>
              </a:rPr>
              <a:t>Рекомендации</a:t>
            </a:r>
            <a:r>
              <a:rPr lang="ru-RU" b="1" dirty="0" smtClean="0">
                <a:solidFill>
                  <a:srgbClr val="FF0000"/>
                </a:solidFill>
                <a:effectLst/>
                <a:latin typeface="TT Norms"/>
                <a:ea typeface="Times New Roman" panose="02020603050405020304" pitchFamily="18" charset="0"/>
                <a:cs typeface="Wingdings" panose="05000000000000000000" pitchFamily="2" charset="2"/>
              </a:rPr>
              <a:t>:</a:t>
            </a:r>
            <a:endParaRPr lang="en-US" b="1" dirty="0" smtClean="0">
              <a:solidFill>
                <a:srgbClr val="FF0000"/>
              </a:solidFill>
              <a:effectLst/>
              <a:latin typeface="TT Norms"/>
              <a:ea typeface="Times New Roman" panose="02020603050405020304" pitchFamily="18" charset="0"/>
              <a:cs typeface="Wingdings" panose="05000000000000000000" pitchFamily="2" charset="2"/>
            </a:endParaRPr>
          </a:p>
          <a:p>
            <a:pPr indent="540385" algn="just">
              <a:lnSpc>
                <a:spcPct val="115000"/>
              </a:lnSpc>
              <a:spcAft>
                <a:spcPts val="1000"/>
              </a:spcAft>
            </a:pPr>
            <a:endParaRPr lang="en-US" b="1" dirty="0">
              <a:solidFill>
                <a:srgbClr val="EFCD98"/>
              </a:solidFill>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endParaRPr lang="ru-RU" dirty="0">
              <a:solidFill>
                <a:srgbClr val="EFCD98"/>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Юристу следует остерегаться обстоятельств, при которых необходимо выйти за пределы полномочий в любой форме: от осуществления фактических действий до выполнения личных поручений по консультированию. Любая профессиональная активность должна быть зафиксирована документально, чтобы подтвердить реальность ее осуществления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Избегать оказания дополнительных услуг руководителю, если они связаны с ведением бизнеса</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Не соглашаться на просьбы руководства оказать им содействие: стать на время директором самого общества или связанной с ним компании, временно подержать у себя имущество и денежные средства и т. д.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Оказывать юридические услуги по личным вопросам руководителя (например, составить договор, проконсультировать по спору с управляющей компанией, проверить документы) только по договору на оказание юридических услуг</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 </a:t>
            </a:r>
            <a:r>
              <a:rPr lang="ru-RU" sz="1400" dirty="0">
                <a:solidFill>
                  <a:schemeClr val="bg1"/>
                </a:solidFill>
                <a:effectLst/>
                <a:latin typeface="TT Norms"/>
                <a:ea typeface="Times New Roman" panose="02020603050405020304" pitchFamily="18" charset="0"/>
                <a:cs typeface="Arial CYR" panose="020B0604020202020204" pitchFamily="34" charset="0"/>
              </a:rPr>
              <a:t>Будучи наёмным сотрудником, особенно  бухгалтерской службы, постарайтесь, чтобы в вашу должностную инструкцию или трудовой договор </a:t>
            </a:r>
            <a:r>
              <a:rPr lang="ru-RU" sz="1400" dirty="0">
                <a:solidFill>
                  <a:schemeClr val="bg1"/>
                </a:solidFill>
                <a:effectLst/>
                <a:latin typeface="TT Norms"/>
                <a:ea typeface="Times New Roman" panose="02020603050405020304" pitchFamily="18" charset="0"/>
                <a:cs typeface="Arial" panose="020B0604020202020204" pitchFamily="34" charset="0"/>
              </a:rPr>
              <a:t>«</a:t>
            </a:r>
            <a:r>
              <a:rPr lang="ru-RU" sz="1400" dirty="0">
                <a:solidFill>
                  <a:schemeClr val="bg1"/>
                </a:solidFill>
                <a:effectLst/>
                <a:latin typeface="TT Norms"/>
                <a:ea typeface="Times New Roman" panose="02020603050405020304" pitchFamily="18" charset="0"/>
                <a:cs typeface="Arial CYR" panose="020B0604020202020204" pitchFamily="34" charset="0"/>
              </a:rPr>
              <a:t>случайно</a:t>
            </a:r>
            <a:r>
              <a:rPr lang="ru-RU" sz="1400" dirty="0">
                <a:solidFill>
                  <a:schemeClr val="bg1"/>
                </a:solidFill>
                <a:effectLst/>
                <a:latin typeface="TT Norms"/>
                <a:ea typeface="Times New Roman" panose="02020603050405020304" pitchFamily="18" charset="0"/>
                <a:cs typeface="Arial" panose="020B0604020202020204" pitchFamily="34" charset="0"/>
              </a:rPr>
              <a:t>» </a:t>
            </a:r>
            <a:r>
              <a:rPr lang="ru-RU" sz="1400" dirty="0">
                <a:solidFill>
                  <a:schemeClr val="bg1"/>
                </a:solidFill>
                <a:effectLst/>
                <a:latin typeface="TT Norms"/>
                <a:ea typeface="Times New Roman" panose="02020603050405020304" pitchFamily="18" charset="0"/>
                <a:cs typeface="Arial CYR" panose="020B0604020202020204" pitchFamily="34" charset="0"/>
              </a:rPr>
              <a:t>не попала обязанность по обеспечению сохранности документов</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p:txBody>
      </p:sp>
      <p:pic>
        <p:nvPicPr>
          <p:cNvPr id="9218"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8775" y="160867"/>
            <a:ext cx="2020358" cy="134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47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9A7B6BD4-E957-FF45-A086-1355CB4BBB33}"/>
              </a:ext>
            </a:extLst>
          </p:cNvPr>
          <p:cNvPicPr>
            <a:picLocks noChangeAspect="1"/>
          </p:cNvPicPr>
          <p:nvPr/>
        </p:nvPicPr>
        <p:blipFill>
          <a:blip r:embed="rId2"/>
          <a:stretch>
            <a:fillRect/>
          </a:stretch>
        </p:blipFill>
        <p:spPr>
          <a:xfrm>
            <a:off x="-19019" y="-104886"/>
            <a:ext cx="9300619" cy="7153386"/>
          </a:xfrm>
          <a:prstGeom prst="rect">
            <a:avLst/>
          </a:prstGeom>
        </p:spPr>
      </p:pic>
      <p:sp>
        <p:nvSpPr>
          <p:cNvPr id="3" name="TextBox 2">
            <a:extLst>
              <a:ext uri="{FF2B5EF4-FFF2-40B4-BE49-F238E27FC236}">
                <a16:creationId xmlns="" xmlns:a16="http://schemas.microsoft.com/office/drawing/2014/main" id="{71BC8585-10BE-B311-2B9B-191BAAC185B4}"/>
              </a:ext>
            </a:extLst>
          </p:cNvPr>
          <p:cNvSpPr txBox="1"/>
          <p:nvPr/>
        </p:nvSpPr>
        <p:spPr>
          <a:xfrm>
            <a:off x="846959" y="1286107"/>
            <a:ext cx="7846142" cy="3654590"/>
          </a:xfrm>
          <a:prstGeom prst="rect">
            <a:avLst/>
          </a:prstGeom>
          <a:noFill/>
        </p:spPr>
        <p:txBody>
          <a:bodyPr wrap="square" rtlCol="0">
            <a:spAutoFit/>
          </a:bodyPr>
          <a:lstStyle/>
          <a:p>
            <a:pPr indent="540385" algn="just">
              <a:lnSpc>
                <a:spcPct val="115000"/>
              </a:lnSpc>
              <a:spcAft>
                <a:spcPts val="1000"/>
              </a:spcAft>
            </a:pPr>
            <a:r>
              <a:rPr lang="ru-RU" sz="1300" b="1" dirty="0">
                <a:solidFill>
                  <a:srgbClr val="00B0F0"/>
                </a:solidFill>
                <a:effectLst/>
                <a:latin typeface="TT Norms"/>
                <a:ea typeface="Times New Roman" panose="02020603050405020304" pitchFamily="18" charset="0"/>
                <a:cs typeface="Arial CYR" panose="020B0604020202020204" pitchFamily="34" charset="0"/>
              </a:rPr>
              <a:t>Дача правовых, финансовых, налоговых и иных консультаций/заключений</a:t>
            </a:r>
            <a:r>
              <a:rPr lang="ru-RU" sz="1300" dirty="0">
                <a:solidFill>
                  <a:srgbClr val="00B0F0"/>
                </a:solidFill>
                <a:effectLst/>
                <a:latin typeface="TT Norms"/>
                <a:ea typeface="Times New Roman" panose="02020603050405020304" pitchFamily="18" charset="0"/>
                <a:cs typeface="Mulish"/>
              </a:rPr>
              <a:t>, </a:t>
            </a:r>
            <a:r>
              <a:rPr lang="ru-RU" sz="1300" dirty="0">
                <a:solidFill>
                  <a:srgbClr val="00B0F0"/>
                </a:solidFill>
                <a:effectLst/>
                <a:latin typeface="TT Norms"/>
                <a:ea typeface="Times New Roman" panose="02020603050405020304" pitchFamily="18" charset="0"/>
                <a:cs typeface="Arial CYR" panose="020B0604020202020204" pitchFamily="34" charset="0"/>
              </a:rPr>
              <a:t>оказывающих влияние на имущественное положение должника, содержащие обязательные для исполнения должником указания/рекомендации,  структурирование бизнеса, разработка бизнес</a:t>
            </a:r>
            <a:r>
              <a:rPr lang="ru-RU" sz="1300" dirty="0">
                <a:solidFill>
                  <a:srgbClr val="00B0F0"/>
                </a:solidFill>
                <a:effectLst/>
                <a:latin typeface="TT Norms"/>
                <a:ea typeface="Times New Roman" panose="02020603050405020304" pitchFamily="18" charset="0"/>
                <a:cs typeface="Mulish"/>
              </a:rPr>
              <a:t>-</a:t>
            </a:r>
            <a:r>
              <a:rPr lang="ru-RU" sz="1300" dirty="0">
                <a:solidFill>
                  <a:srgbClr val="00B0F0"/>
                </a:solidFill>
                <a:effectLst/>
                <a:latin typeface="TT Norms"/>
                <a:ea typeface="Times New Roman" panose="02020603050405020304" pitchFamily="18" charset="0"/>
                <a:cs typeface="Arial CYR" panose="020B0604020202020204" pitchFamily="34" charset="0"/>
              </a:rPr>
              <a:t>модели, сопровождение деятельности должника в любом ином виде</a:t>
            </a:r>
            <a:endParaRPr lang="ru-RU" sz="1300" dirty="0">
              <a:solidFill>
                <a:srgbClr val="00B0F0"/>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300" i="1" dirty="0">
                <a:solidFill>
                  <a:schemeClr val="bg1"/>
                </a:solidFill>
                <a:effectLst/>
                <a:latin typeface="TT Norms"/>
                <a:ea typeface="Times New Roman" panose="02020603050405020304" pitchFamily="18" charset="0"/>
                <a:cs typeface="Arial CYR" panose="020B0604020202020204" pitchFamily="34" charset="0"/>
              </a:rPr>
              <a:t> </a:t>
            </a:r>
            <a:endParaRPr lang="ru-RU" sz="1300" dirty="0">
              <a:solidFill>
                <a:schemeClr val="bg1"/>
              </a:solidFill>
              <a:effectLst/>
              <a:latin typeface="TT Norms"/>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ru-RU" sz="1600" i="1" dirty="0">
                <a:solidFill>
                  <a:schemeClr val="bg1"/>
                </a:solidFill>
                <a:effectLst/>
                <a:latin typeface="TT Norms"/>
                <a:ea typeface="Times New Roman" panose="02020603050405020304" pitchFamily="18" charset="0"/>
                <a:cs typeface="Arial CYR" panose="020B0604020202020204" pitchFamily="34" charset="0"/>
              </a:rPr>
              <a:t>Определение АС Кемеровской области по делу </a:t>
            </a:r>
            <a:r>
              <a:rPr lang="ru-RU" sz="1600" i="1" dirty="0">
                <a:solidFill>
                  <a:schemeClr val="bg1"/>
                </a:solidFill>
                <a:effectLst/>
                <a:latin typeface="TT Norms"/>
                <a:ea typeface="Times New Roman" panose="02020603050405020304" pitchFamily="18" charset="0"/>
                <a:cs typeface="Arial" panose="020B0604020202020204" pitchFamily="34" charset="0"/>
              </a:rPr>
              <a:t>№ </a:t>
            </a:r>
            <a:r>
              <a:rPr lang="ru-RU" sz="1600" i="1" dirty="0">
                <a:solidFill>
                  <a:schemeClr val="bg1"/>
                </a:solidFill>
                <a:effectLst/>
                <a:latin typeface="TT Norms"/>
                <a:ea typeface="Times New Roman" panose="02020603050405020304" pitchFamily="18" charset="0"/>
                <a:cs typeface="Arial CYR" panose="020B0604020202020204" pitchFamily="34" charset="0"/>
              </a:rPr>
              <a:t>А27</a:t>
            </a:r>
            <a:r>
              <a:rPr lang="ru-RU" sz="1600" i="1" dirty="0">
                <a:solidFill>
                  <a:schemeClr val="bg1"/>
                </a:solidFill>
                <a:effectLst/>
                <a:latin typeface="TT Norms"/>
                <a:ea typeface="Times New Roman" panose="02020603050405020304" pitchFamily="18" charset="0"/>
                <a:cs typeface="Mulish"/>
              </a:rPr>
              <a:t>-7656-237/2016 </a:t>
            </a:r>
            <a:r>
              <a:rPr lang="ru-RU" sz="1600" i="1" dirty="0">
                <a:solidFill>
                  <a:schemeClr val="bg1"/>
                </a:solidFill>
                <a:effectLst/>
                <a:latin typeface="TT Norms"/>
                <a:ea typeface="Times New Roman" panose="02020603050405020304" pitchFamily="18" charset="0"/>
                <a:cs typeface="Arial CYR" panose="020B0604020202020204" pitchFamily="34" charset="0"/>
              </a:rPr>
              <a:t>от </a:t>
            </a:r>
            <a:r>
              <a:rPr lang="ru-RU" sz="1600" i="1" dirty="0">
                <a:solidFill>
                  <a:schemeClr val="bg1"/>
                </a:solidFill>
                <a:effectLst/>
                <a:latin typeface="TT Norms"/>
                <a:ea typeface="Times New Roman" panose="02020603050405020304" pitchFamily="18" charset="0"/>
                <a:cs typeface="Mulish"/>
              </a:rPr>
              <a:t>23.08.2023 </a:t>
            </a:r>
            <a:r>
              <a:rPr lang="ru-RU" sz="1600" i="1" dirty="0">
                <a:solidFill>
                  <a:schemeClr val="bg1"/>
                </a:solidFill>
                <a:effectLst/>
                <a:latin typeface="TT Norms"/>
                <a:ea typeface="Times New Roman" panose="02020603050405020304" pitchFamily="18" charset="0"/>
                <a:cs typeface="Arial CYR" panose="020B0604020202020204" pitchFamily="34" charset="0"/>
              </a:rPr>
              <a:t>г. </a:t>
            </a:r>
            <a:r>
              <a:rPr lang="ru-RU" sz="1600" i="1" dirty="0">
                <a:solidFill>
                  <a:schemeClr val="bg1"/>
                </a:solidFill>
                <a:effectLst/>
                <a:latin typeface="TT Norms"/>
                <a:ea typeface="Times New Roman" panose="02020603050405020304" pitchFamily="18" charset="0"/>
                <a:cs typeface="Mulish"/>
              </a:rPr>
              <a:t>- </a:t>
            </a:r>
            <a:r>
              <a:rPr lang="ru-RU" sz="1600" i="1" u="sng" dirty="0">
                <a:solidFill>
                  <a:schemeClr val="bg1"/>
                </a:solidFill>
                <a:effectLst/>
                <a:latin typeface="TT Norms"/>
                <a:ea typeface="Times New Roman" panose="02020603050405020304" pitchFamily="18" charset="0"/>
                <a:cs typeface="Arial CYR" panose="020B0604020202020204" pitchFamily="34" charset="0"/>
              </a:rPr>
              <a:t>в привлечении к ответственности отказано </a:t>
            </a:r>
            <a:r>
              <a:rPr lang="ru-RU" sz="1600" i="1" u="sng" dirty="0">
                <a:solidFill>
                  <a:schemeClr val="bg1"/>
                </a:solidFill>
                <a:latin typeface="TT Norms"/>
                <a:ea typeface="Times New Roman" panose="02020603050405020304" pitchFamily="18" charset="0"/>
                <a:cs typeface="Arial CYR" panose="020B0604020202020204" pitchFamily="34" charset="0"/>
              </a:rPr>
              <a:t> </a:t>
            </a:r>
            <a:r>
              <a:rPr lang="ru-RU" sz="1600" i="1" u="sng" dirty="0" smtClean="0">
                <a:solidFill>
                  <a:schemeClr val="bg1"/>
                </a:solidFill>
                <a:latin typeface="TT Norms"/>
                <a:ea typeface="Times New Roman" panose="02020603050405020304" pitchFamily="18" charset="0"/>
                <a:cs typeface="Arial CYR" panose="020B0604020202020204" pitchFamily="34" charset="0"/>
              </a:rPr>
              <a:t>(Дело-Коллегия </a:t>
            </a:r>
            <a:r>
              <a:rPr lang="ru-RU" sz="1600" i="1" u="sng" dirty="0">
                <a:solidFill>
                  <a:schemeClr val="bg1"/>
                </a:solidFill>
                <a:latin typeface="TT Norms"/>
                <a:ea typeface="Times New Roman" panose="02020603050405020304" pitchFamily="18" charset="0"/>
                <a:cs typeface="Arial CYR" panose="020B0604020202020204" pitchFamily="34" charset="0"/>
              </a:rPr>
              <a:t>адвокатов  </a:t>
            </a:r>
            <a:r>
              <a:rPr lang="ru-RU" sz="1600" i="1" u="sng" dirty="0" err="1">
                <a:solidFill>
                  <a:schemeClr val="bg1"/>
                </a:solidFill>
                <a:latin typeface="TT Norms"/>
                <a:ea typeface="Times New Roman" panose="02020603050405020304" pitchFamily="18" charset="0"/>
                <a:cs typeface="Arial CYR" panose="020B0604020202020204" pitchFamily="34" charset="0"/>
              </a:rPr>
              <a:t>Лойер</a:t>
            </a:r>
            <a:r>
              <a:rPr lang="ru-RU" sz="1600" i="1" u="sng" dirty="0">
                <a:solidFill>
                  <a:schemeClr val="bg1"/>
                </a:solidFill>
                <a:latin typeface="TT Norms"/>
                <a:ea typeface="Times New Roman" panose="02020603050405020304" pitchFamily="18" charset="0"/>
                <a:cs typeface="Arial CYR" panose="020B0604020202020204" pitchFamily="34" charset="0"/>
              </a:rPr>
              <a:t> </a:t>
            </a:r>
            <a:r>
              <a:rPr lang="ru-RU" sz="1600" i="1" u="sng" dirty="0" smtClean="0">
                <a:solidFill>
                  <a:schemeClr val="bg1"/>
                </a:solidFill>
                <a:latin typeface="TT Norms"/>
                <a:ea typeface="Times New Roman" panose="02020603050405020304" pitchFamily="18" charset="0"/>
                <a:cs typeface="Arial CYR" panose="020B0604020202020204" pitchFamily="34" charset="0"/>
              </a:rPr>
              <a:t>ЛК)</a:t>
            </a:r>
            <a:endParaRPr lang="ru-RU" sz="1600" u="sng" dirty="0">
              <a:solidFill>
                <a:schemeClr val="bg1"/>
              </a:solidFill>
              <a:effectLst/>
              <a:latin typeface="TT Norms"/>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ru-RU" sz="1600" i="1" dirty="0">
                <a:solidFill>
                  <a:schemeClr val="bg1"/>
                </a:solidFill>
                <a:effectLst/>
                <a:latin typeface="TT Norms"/>
                <a:ea typeface="Times New Roman" panose="02020603050405020304" pitchFamily="18" charset="0"/>
                <a:cs typeface="Arial CYR" panose="020B0604020202020204" pitchFamily="34" charset="0"/>
              </a:rPr>
              <a:t>Постановление АС Волго</a:t>
            </a:r>
            <a:r>
              <a:rPr lang="ru-RU" sz="1600" i="1" dirty="0">
                <a:solidFill>
                  <a:schemeClr val="bg1"/>
                </a:solidFill>
                <a:effectLst/>
                <a:latin typeface="TT Norms"/>
                <a:ea typeface="Times New Roman" panose="02020603050405020304" pitchFamily="18" charset="0"/>
                <a:cs typeface="Mulish"/>
              </a:rPr>
              <a:t>-</a:t>
            </a:r>
            <a:r>
              <a:rPr lang="ru-RU" sz="1600" i="1" dirty="0">
                <a:solidFill>
                  <a:schemeClr val="bg1"/>
                </a:solidFill>
                <a:effectLst/>
                <a:latin typeface="TT Norms"/>
                <a:ea typeface="Times New Roman" panose="02020603050405020304" pitchFamily="18" charset="0"/>
                <a:cs typeface="Arial CYR" panose="020B0604020202020204" pitchFamily="34" charset="0"/>
              </a:rPr>
              <a:t>Вятского округа от 12.04.2019 г. </a:t>
            </a:r>
            <a:r>
              <a:rPr lang="ru-RU" sz="1600" i="1" dirty="0">
                <a:solidFill>
                  <a:schemeClr val="bg1"/>
                </a:solidFill>
                <a:effectLst/>
                <a:latin typeface="TT Norms"/>
                <a:ea typeface="Times New Roman" panose="02020603050405020304" pitchFamily="18" charset="0"/>
                <a:cs typeface="Arial" panose="020B0604020202020204" pitchFamily="34" charset="0"/>
              </a:rPr>
              <a:t>№</a:t>
            </a:r>
            <a:r>
              <a:rPr lang="ru-RU" sz="1600" i="1" dirty="0">
                <a:solidFill>
                  <a:schemeClr val="bg1"/>
                </a:solidFill>
                <a:effectLst/>
                <a:latin typeface="TT Norms"/>
                <a:ea typeface="Times New Roman" panose="02020603050405020304" pitchFamily="18" charset="0"/>
                <a:cs typeface="Arial CYR" panose="020B0604020202020204" pitchFamily="34" charset="0"/>
              </a:rPr>
              <a:t>Ф01</a:t>
            </a:r>
            <a:r>
              <a:rPr lang="ru-RU" sz="1600" i="1" dirty="0">
                <a:solidFill>
                  <a:schemeClr val="bg1"/>
                </a:solidFill>
                <a:effectLst/>
                <a:latin typeface="TT Norms"/>
                <a:ea typeface="Times New Roman" panose="02020603050405020304" pitchFamily="18" charset="0"/>
                <a:cs typeface="Mulish"/>
              </a:rPr>
              <a:t>-990-2019 - </a:t>
            </a:r>
            <a:r>
              <a:rPr lang="ru-RU" sz="1600" i="1" u="sng" dirty="0">
                <a:solidFill>
                  <a:schemeClr val="bg1"/>
                </a:solidFill>
                <a:effectLst/>
                <a:latin typeface="TT Norms"/>
                <a:ea typeface="Times New Roman" panose="02020603050405020304" pitchFamily="18" charset="0"/>
                <a:cs typeface="Arial CYR" panose="020B0604020202020204" pitchFamily="34" charset="0"/>
              </a:rPr>
              <a:t>в привлечении к субсидиарной ответственности отказано</a:t>
            </a:r>
            <a:r>
              <a:rPr lang="ru-RU" sz="1600" i="1" dirty="0" smtClean="0">
                <a:solidFill>
                  <a:schemeClr val="bg1"/>
                </a:solidFill>
                <a:effectLst/>
                <a:latin typeface="TT Norms"/>
                <a:ea typeface="Times New Roman" panose="02020603050405020304" pitchFamily="18" charset="0"/>
                <a:cs typeface="Arial CYR" panose="020B0604020202020204" pitchFamily="34" charset="0"/>
              </a:rPr>
              <a:t>. (Дело </a:t>
            </a:r>
            <a:r>
              <a:rPr lang="ru-RU" sz="1600" i="1" dirty="0" err="1" smtClean="0">
                <a:solidFill>
                  <a:schemeClr val="bg1"/>
                </a:solidFill>
                <a:effectLst/>
                <a:latin typeface="TT Norms"/>
                <a:ea typeface="Times New Roman" panose="02020603050405020304" pitchFamily="18" charset="0"/>
                <a:cs typeface="Arial CYR" panose="020B0604020202020204" pitchFamily="34" charset="0"/>
              </a:rPr>
              <a:t>Горенкова</a:t>
            </a:r>
            <a:r>
              <a:rPr lang="ru-RU" sz="1600" i="1" dirty="0" smtClean="0">
                <a:solidFill>
                  <a:schemeClr val="bg1"/>
                </a:solidFill>
                <a:effectLst/>
                <a:latin typeface="TT Norms"/>
                <a:ea typeface="Times New Roman" panose="02020603050405020304" pitchFamily="18" charset="0"/>
                <a:cs typeface="Arial CYR" panose="020B0604020202020204" pitchFamily="34" charset="0"/>
              </a:rPr>
              <a:t> –юрист)</a:t>
            </a:r>
            <a:endParaRPr lang="ru-RU" sz="1600" dirty="0">
              <a:solidFill>
                <a:schemeClr val="bg1"/>
              </a:solidFill>
              <a:effectLst/>
              <a:latin typeface="TT Norms"/>
              <a:ea typeface="Times New Roman" panose="02020603050405020304" pitchFamily="18" charset="0"/>
              <a:cs typeface="Times New Roman" panose="02020603050405020304" pitchFamily="18" charset="0"/>
            </a:endParaRPr>
          </a:p>
          <a:p>
            <a:endParaRPr lang="ru-RU" sz="1300" dirty="0"/>
          </a:p>
        </p:txBody>
      </p:sp>
      <p:pic>
        <p:nvPicPr>
          <p:cNvPr id="13314"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697" y="4834466"/>
            <a:ext cx="3344333" cy="133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67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57D88715-B531-C42C-5115-938ACE845F49}"/>
              </a:ext>
            </a:extLst>
          </p:cNvPr>
          <p:cNvPicPr>
            <a:picLocks noChangeAspect="1"/>
          </p:cNvPicPr>
          <p:nvPr/>
        </p:nvPicPr>
        <p:blipFill>
          <a:blip r:embed="rId2"/>
          <a:stretch>
            <a:fillRect/>
          </a:stretch>
        </p:blipFill>
        <p:spPr>
          <a:xfrm>
            <a:off x="-24696" y="-76200"/>
            <a:ext cx="9488358" cy="7285703"/>
          </a:xfrm>
          <a:prstGeom prst="rect">
            <a:avLst/>
          </a:prstGeom>
        </p:spPr>
      </p:pic>
      <p:sp>
        <p:nvSpPr>
          <p:cNvPr id="3" name="TextBox 2">
            <a:extLst>
              <a:ext uri="{FF2B5EF4-FFF2-40B4-BE49-F238E27FC236}">
                <a16:creationId xmlns="" xmlns:a16="http://schemas.microsoft.com/office/drawing/2014/main" id="{EA297E7E-6342-26D0-B9B6-7D074A3664B3}"/>
              </a:ext>
            </a:extLst>
          </p:cNvPr>
          <p:cNvSpPr txBox="1"/>
          <p:nvPr/>
        </p:nvSpPr>
        <p:spPr>
          <a:xfrm>
            <a:off x="294967" y="1156333"/>
            <a:ext cx="8849033" cy="5507149"/>
          </a:xfrm>
          <a:prstGeom prst="rect">
            <a:avLst/>
          </a:prstGeom>
          <a:noFill/>
        </p:spPr>
        <p:txBody>
          <a:bodyPr wrap="square" rtlCol="0">
            <a:spAutoFit/>
          </a:bodyPr>
          <a:lstStyle/>
          <a:p>
            <a:pPr lvl="0" algn="ctr">
              <a:lnSpc>
                <a:spcPct val="115000"/>
              </a:lnSpc>
              <a:spcAft>
                <a:spcPts val="1000"/>
              </a:spcAft>
            </a:pPr>
            <a:endParaRPr lang="en-US" sz="1600" b="1" dirty="0" smtClean="0">
              <a:solidFill>
                <a:srgbClr val="EFCD98"/>
              </a:solidFill>
              <a:effectLst/>
              <a:latin typeface="TT Norms"/>
              <a:ea typeface="Times New Roman" panose="02020603050405020304" pitchFamily="18" charset="0"/>
              <a:cs typeface="Calibri" panose="020F0502020204030204" pitchFamily="34" charset="0"/>
            </a:endParaRPr>
          </a:p>
          <a:p>
            <a:pPr lvl="0" algn="ctr">
              <a:lnSpc>
                <a:spcPct val="115000"/>
              </a:lnSpc>
              <a:spcAft>
                <a:spcPts val="1000"/>
              </a:spcAft>
            </a:pPr>
            <a:r>
              <a:rPr lang="ru-RU" sz="1400" b="1" dirty="0" smtClean="0">
                <a:solidFill>
                  <a:srgbClr val="00B0F0"/>
                </a:solidFill>
                <a:effectLst/>
                <a:latin typeface="TT Norms"/>
                <a:ea typeface="Times New Roman" panose="02020603050405020304" pitchFamily="18" charset="0"/>
                <a:cs typeface="Calibri" panose="020F0502020204030204" pitchFamily="34" charset="0"/>
              </a:rPr>
              <a:t>Оказание </a:t>
            </a:r>
            <a:r>
              <a:rPr lang="ru-RU" sz="1400" b="1" dirty="0">
                <a:solidFill>
                  <a:srgbClr val="00B0F0"/>
                </a:solidFill>
                <a:effectLst/>
                <a:latin typeface="TT Norms"/>
                <a:ea typeface="Times New Roman" panose="02020603050405020304" pitchFamily="18" charset="0"/>
                <a:cs typeface="Calibri" panose="020F0502020204030204" pitchFamily="34" charset="0"/>
              </a:rPr>
              <a:t>лицом профессиональной юридической помощи само по себе не свидетельствует о наличии фактического контроля над должником </a:t>
            </a:r>
            <a:endParaRPr lang="ru-RU" sz="1400" b="1" dirty="0">
              <a:solidFill>
                <a:srgbClr val="00B0F0"/>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endParaRPr lang="ru-RU" sz="1200" i="1" dirty="0" smtClean="0">
              <a:solidFill>
                <a:srgbClr val="EFCD98"/>
              </a:solidFill>
              <a:effectLst/>
              <a:latin typeface="TT Norms"/>
              <a:ea typeface="Times New Roman" panose="02020603050405020304" pitchFamily="18" charset="0"/>
              <a:cs typeface="Calibri" panose="020F0502020204030204" pitchFamily="34" charset="0"/>
            </a:endParaRPr>
          </a:p>
          <a:p>
            <a:pPr indent="540385" algn="just">
              <a:lnSpc>
                <a:spcPct val="115000"/>
              </a:lnSpc>
              <a:spcAft>
                <a:spcPts val="1000"/>
              </a:spcAft>
            </a:pPr>
            <a:endParaRPr lang="ru-RU" sz="1200" i="1" dirty="0" smtClean="0">
              <a:solidFill>
                <a:srgbClr val="EFCD98"/>
              </a:solidFill>
              <a:effectLst/>
              <a:latin typeface="TT Norms"/>
              <a:ea typeface="Times New Roman" panose="02020603050405020304" pitchFamily="18" charset="0"/>
              <a:cs typeface="Calibri" panose="020F0502020204030204" pitchFamily="34" charset="0"/>
            </a:endParaRPr>
          </a:p>
          <a:p>
            <a:pPr indent="540385" algn="just">
              <a:lnSpc>
                <a:spcPct val="115000"/>
              </a:lnSpc>
              <a:spcAft>
                <a:spcPts val="1000"/>
              </a:spcAft>
            </a:pPr>
            <a:r>
              <a:rPr lang="ru-RU" sz="1200" i="1" dirty="0" smtClean="0">
                <a:solidFill>
                  <a:schemeClr val="bg2">
                    <a:lumMod val="50000"/>
                  </a:schemeClr>
                </a:solidFill>
                <a:effectLst/>
                <a:latin typeface="TT Norms"/>
                <a:ea typeface="Times New Roman" panose="02020603050405020304" pitchFamily="18" charset="0"/>
                <a:cs typeface="Calibri" panose="020F0502020204030204" pitchFamily="34" charset="0"/>
              </a:rPr>
              <a:t>Определение </a:t>
            </a:r>
            <a:r>
              <a:rPr lang="ru-RU" sz="1200" i="1" dirty="0">
                <a:solidFill>
                  <a:schemeClr val="bg2">
                    <a:lumMod val="50000"/>
                  </a:schemeClr>
                </a:solidFill>
                <a:effectLst/>
                <a:latin typeface="TT Norms"/>
                <a:ea typeface="Times New Roman" panose="02020603050405020304" pitchFamily="18" charset="0"/>
                <a:cs typeface="Calibri" panose="020F0502020204030204" pitchFamily="34" charset="0"/>
              </a:rPr>
              <a:t>АС Челябинской области от 16.12.2020 по делу № А76-22330/2018 (Дело Татьяны </a:t>
            </a:r>
            <a:r>
              <a:rPr lang="ru-RU" sz="1200" i="1" dirty="0" err="1">
                <a:solidFill>
                  <a:schemeClr val="bg2">
                    <a:lumMod val="50000"/>
                  </a:schemeClr>
                </a:solidFill>
                <a:effectLst/>
                <a:latin typeface="TT Norms"/>
                <a:ea typeface="Times New Roman" panose="02020603050405020304" pitchFamily="18" charset="0"/>
                <a:cs typeface="Calibri" panose="020F0502020204030204" pitchFamily="34" charset="0"/>
              </a:rPr>
              <a:t>Вотиновой</a:t>
            </a:r>
            <a:r>
              <a:rPr lang="ru-RU" sz="1200" i="1" dirty="0">
                <a:solidFill>
                  <a:schemeClr val="bg2">
                    <a:lumMod val="50000"/>
                  </a:schemeClr>
                </a:solidFill>
                <a:effectLst/>
                <a:latin typeface="TT Norms"/>
                <a:ea typeface="Times New Roman" panose="02020603050405020304" pitchFamily="18" charset="0"/>
                <a:cs typeface="Calibri" panose="020F0502020204030204" pitchFamily="34" charset="0"/>
              </a:rPr>
              <a:t>)</a:t>
            </a:r>
            <a:endParaRPr lang="ru-RU" sz="1200" dirty="0">
              <a:solidFill>
                <a:schemeClr val="bg2">
                  <a:lumMod val="50000"/>
                </a:schemeClr>
              </a:solidFill>
              <a:effectLst/>
              <a:latin typeface="TT Norms"/>
              <a:ea typeface="Times New Roman" panose="02020603050405020304" pitchFamily="18" charset="0"/>
            </a:endParaRPr>
          </a:p>
          <a:p>
            <a:pPr indent="540385" algn="just">
              <a:lnSpc>
                <a:spcPct val="115000"/>
              </a:lnSpc>
              <a:spcAft>
                <a:spcPts val="1000"/>
              </a:spcAft>
            </a:pPr>
            <a:r>
              <a:rPr lang="ru-RU" sz="1400" dirty="0">
                <a:solidFill>
                  <a:schemeClr val="bg1"/>
                </a:solidFill>
                <a:effectLst/>
                <a:latin typeface="TT Norms"/>
                <a:ea typeface="Times New Roman" panose="02020603050405020304" pitchFamily="18" charset="0"/>
                <a:cs typeface="Calibri" panose="020F0502020204030204" pitchFamily="34" charset="0"/>
              </a:rPr>
              <a:t>Юрист Татьяна </a:t>
            </a:r>
            <a:r>
              <a:rPr lang="ru-RU" sz="1400" dirty="0" err="1">
                <a:solidFill>
                  <a:schemeClr val="bg1"/>
                </a:solidFill>
                <a:effectLst/>
                <a:latin typeface="TT Norms"/>
                <a:ea typeface="Times New Roman" panose="02020603050405020304" pitchFamily="18" charset="0"/>
                <a:cs typeface="Calibri" panose="020F0502020204030204" pitchFamily="34" charset="0"/>
              </a:rPr>
              <a:t>Вотинова</a:t>
            </a:r>
            <a:r>
              <a:rPr lang="ru-RU" sz="1400" dirty="0">
                <a:solidFill>
                  <a:schemeClr val="bg1"/>
                </a:solidFill>
                <a:effectLst/>
                <a:latin typeface="TT Norms"/>
                <a:ea typeface="Times New Roman" panose="02020603050405020304" pitchFamily="18" charset="0"/>
                <a:cs typeface="Calibri" panose="020F0502020204030204" pitchFamily="34" charset="0"/>
              </a:rPr>
              <a:t> представляла интересы должника и нескольких участников кооператива — пайщиков, то есть заинтересованных по отношению к должнику лиц. В пользу ее ИП перечисляли денежные средства за оказание юридических услуг. Суд отказался привлекать ее к ответственности со ссылкой на отсутствие фактического контроля над должником и недоказанность наличия фактической возможности давать должнику обязательные для исполнения указания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lnSpc>
                <a:spcPct val="115000"/>
              </a:lnSpc>
              <a:spcAft>
                <a:spcPts val="1000"/>
              </a:spcAft>
            </a:pPr>
            <a:r>
              <a:rPr lang="ru-RU" sz="1400" b="1" dirty="0">
                <a:solidFill>
                  <a:schemeClr val="bg1"/>
                </a:solidFill>
                <a:effectLst/>
                <a:latin typeface="TT Norms"/>
                <a:ea typeface="Times New Roman" panose="02020603050405020304" pitchFamily="18" charset="0"/>
                <a:cs typeface="Calibri" panose="020F0502020204030204" pitchFamily="34" charset="0"/>
              </a:rPr>
              <a:t>Важные выводы: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оказание лицом профессиональной юридической помощи само по себе не свидетельствует о наличии фактического контроля над должником для квалификации данного лица в качестве контролирующего должника лица;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факт денежных перечислений не подтверждает в качестве следствия наступление объективного банкротства должника, в связи с чем данная причинно-следственная связь нуждается в доказывании.</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671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A854EB43-F568-3288-B058-EE2A7A04B775}"/>
              </a:ext>
            </a:extLst>
          </p:cNvPr>
          <p:cNvPicPr>
            <a:picLocks noChangeAspect="1"/>
          </p:cNvPicPr>
          <p:nvPr/>
        </p:nvPicPr>
        <p:blipFill>
          <a:blip r:embed="rId2"/>
          <a:stretch>
            <a:fillRect/>
          </a:stretch>
        </p:blipFill>
        <p:spPr>
          <a:xfrm>
            <a:off x="-117987" y="-76201"/>
            <a:ext cx="9357237" cy="7196917"/>
          </a:xfrm>
          <a:prstGeom prst="rect">
            <a:avLst/>
          </a:prstGeom>
        </p:spPr>
      </p:pic>
      <p:sp>
        <p:nvSpPr>
          <p:cNvPr id="3" name="TextBox 2">
            <a:extLst>
              <a:ext uri="{FF2B5EF4-FFF2-40B4-BE49-F238E27FC236}">
                <a16:creationId xmlns="" xmlns:a16="http://schemas.microsoft.com/office/drawing/2014/main" id="{22308066-99C5-5977-271E-278A27172361}"/>
              </a:ext>
            </a:extLst>
          </p:cNvPr>
          <p:cNvSpPr txBox="1"/>
          <p:nvPr/>
        </p:nvSpPr>
        <p:spPr>
          <a:xfrm>
            <a:off x="243347" y="1378035"/>
            <a:ext cx="8332840" cy="5585119"/>
          </a:xfrm>
          <a:prstGeom prst="rect">
            <a:avLst/>
          </a:prstGeom>
          <a:noFill/>
        </p:spPr>
        <p:txBody>
          <a:bodyPr wrap="square" rtlCol="0">
            <a:spAutoFit/>
          </a:bodyPr>
          <a:lstStyle/>
          <a:p>
            <a:pPr indent="540385" algn="ctr">
              <a:lnSpc>
                <a:spcPct val="115000"/>
              </a:lnSpc>
              <a:spcAft>
                <a:spcPts val="1000"/>
              </a:spcAft>
            </a:pPr>
            <a:r>
              <a:rPr lang="ru-RU" sz="1600" b="1" dirty="0">
                <a:solidFill>
                  <a:srgbClr val="FF0000"/>
                </a:solidFill>
                <a:effectLst/>
                <a:latin typeface="TT Norms"/>
                <a:ea typeface="Times New Roman" panose="02020603050405020304" pitchFamily="18" charset="0"/>
                <a:cs typeface="Wingdings" panose="05000000000000000000" pitchFamily="2" charset="2"/>
              </a:rPr>
              <a:t>Рекомендации:</a:t>
            </a:r>
            <a:r>
              <a:rPr lang="ru-RU" sz="1600" dirty="0">
                <a:solidFill>
                  <a:srgbClr val="FF0000"/>
                </a:solidFill>
                <a:effectLst/>
                <a:latin typeface="TT Norms"/>
                <a:ea typeface="Times New Roman" panose="02020603050405020304" pitchFamily="18" charset="0"/>
                <a:cs typeface="Wingdings" panose="05000000000000000000" pitchFamily="2" charset="2"/>
              </a:rPr>
              <a:t> </a:t>
            </a:r>
            <a:endParaRPr lang="en-US" sz="1600" dirty="0" smtClean="0">
              <a:solidFill>
                <a:srgbClr val="FF0000"/>
              </a:solidFill>
              <a:effectLst/>
              <a:latin typeface="TT Norms"/>
              <a:ea typeface="Times New Roman" panose="02020603050405020304" pitchFamily="18" charset="0"/>
              <a:cs typeface="Wingdings" panose="05000000000000000000" pitchFamily="2" charset="2"/>
            </a:endParaRPr>
          </a:p>
          <a:p>
            <a:pPr indent="540385" algn="just">
              <a:lnSpc>
                <a:spcPct val="115000"/>
              </a:lnSpc>
              <a:spcAft>
                <a:spcPts val="1000"/>
              </a:spcAft>
            </a:pPr>
            <a:endParaRPr lang="en-US" sz="1600" dirty="0">
              <a:solidFill>
                <a:srgbClr val="EFCD98"/>
              </a:solidFill>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endParaRPr lang="ru-RU" sz="1600" dirty="0">
              <a:solidFill>
                <a:srgbClr val="EFCD9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dirty="0">
                <a:solidFill>
                  <a:schemeClr val="bg1"/>
                </a:solidFill>
                <a:effectLst/>
                <a:latin typeface="TT Norms"/>
                <a:ea typeface="Times New Roman" panose="02020603050405020304" pitchFamily="18" charset="0"/>
                <a:cs typeface="Arial CYR" panose="020B0604020202020204" pitchFamily="34" charset="0"/>
              </a:rPr>
              <a:t>оказывая консультационные услуги, тщательно подходите к выбору формулировок, предупреждайте о рисках и о том, что указанная консультация/заключение/анализ носят рекомендательный характер, не гарантирует 100% достижение запрошенного результата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Непоследовательное поведение доверителя в правоотношениях с иными участниками дела может свидетельствовать о его противоправных мотивах и рисках причинения существенного вреда кредиторам. В таких обстоятельствах юристам следует остерегаться выхода за пределы полномочий. При этом желательно принимать превентивные меры по сбору и фиксации доказательств, подтверждающих, что правовая позиция по делу была предложена и продиктована доверителем.</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810260" algn="just">
              <a:lnSpc>
                <a:spcPct val="115000"/>
              </a:lnSpc>
              <a:spcAft>
                <a:spcPts val="1000"/>
              </a:spcAft>
            </a:pPr>
            <a:r>
              <a:rPr lang="ru-RU" sz="1400" dirty="0">
                <a:solidFill>
                  <a:schemeClr val="bg1"/>
                </a:solidFill>
                <a:effectLst/>
                <a:latin typeface="TT Norms"/>
                <a:ea typeface="Times New Roman" panose="02020603050405020304" pitchFamily="18" charset="0"/>
                <a:cs typeface="Calibri" panose="020F0502020204030204" pitchFamily="34" charset="0"/>
              </a:rPr>
              <a:t>Например, верифицировать волю доверителя в письме или неформальной переписке</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u-RU" sz="1400" dirty="0">
                <a:solidFill>
                  <a:schemeClr val="bg1"/>
                </a:solidFill>
                <a:effectLst/>
                <a:latin typeface="TT Norms"/>
                <a:ea typeface="Times New Roman" panose="02020603050405020304" pitchFamily="18" charset="0"/>
                <a:cs typeface="Calibri" panose="020F0502020204030204" pitchFamily="34" charset="0"/>
              </a:rPr>
              <a:t>При определении стоимости юридических услуг необходимо не только отталкиваться от разумных пределов, варьирующихся в рамках соответствующего рынка услуг, но и учитывать финансовое положение клиента и экономическую целесообразность заключаемого соглашения</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endParaRPr lang="ru-RU" dirty="0"/>
          </a:p>
        </p:txBody>
      </p:sp>
      <p:pic>
        <p:nvPicPr>
          <p:cNvPr id="10242"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174" y="152401"/>
            <a:ext cx="2223559" cy="148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89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3CF8379D-2E25-96F8-B8E4-CE90FF3C2DB0}"/>
              </a:ext>
            </a:extLst>
          </p:cNvPr>
          <p:cNvPicPr>
            <a:picLocks noChangeAspect="1"/>
          </p:cNvPicPr>
          <p:nvPr/>
        </p:nvPicPr>
        <p:blipFill>
          <a:blip r:embed="rId2"/>
          <a:stretch>
            <a:fillRect/>
          </a:stretch>
        </p:blipFill>
        <p:spPr>
          <a:xfrm>
            <a:off x="-270936" y="-93135"/>
            <a:ext cx="9958059" cy="7044267"/>
          </a:xfrm>
          <a:prstGeom prst="rect">
            <a:avLst/>
          </a:prstGeom>
        </p:spPr>
      </p:pic>
      <p:sp>
        <p:nvSpPr>
          <p:cNvPr id="3" name="TextBox 2">
            <a:extLst>
              <a:ext uri="{FF2B5EF4-FFF2-40B4-BE49-F238E27FC236}">
                <a16:creationId xmlns="" xmlns:a16="http://schemas.microsoft.com/office/drawing/2014/main" id="{71C951A8-1D43-3ECE-7C00-7BCD92DB12F6}"/>
              </a:ext>
            </a:extLst>
          </p:cNvPr>
          <p:cNvSpPr txBox="1"/>
          <p:nvPr/>
        </p:nvSpPr>
        <p:spPr>
          <a:xfrm>
            <a:off x="240924" y="2921168"/>
            <a:ext cx="8662152" cy="1015663"/>
          </a:xfrm>
          <a:prstGeom prst="rect">
            <a:avLst/>
          </a:prstGeom>
          <a:noFill/>
        </p:spPr>
        <p:txBody>
          <a:bodyPr wrap="square" rtlCol="0">
            <a:spAutoFit/>
          </a:bodyPr>
          <a:lstStyle/>
          <a:p>
            <a:r>
              <a:rPr lang="ru-RU" sz="6000" b="1" dirty="0">
                <a:solidFill>
                  <a:srgbClr val="EFCD98"/>
                </a:solidFill>
                <a:latin typeface="TT Norms" panose="02000503030000020003"/>
              </a:rPr>
              <a:t>Благодарю за внимание!</a:t>
            </a: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1024629"/>
            <a:ext cx="3370262" cy="252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606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FD1F0558-3FB1-EE78-A19C-30F22E8B6A65}"/>
              </a:ext>
            </a:extLst>
          </p:cNvPr>
          <p:cNvPicPr>
            <a:picLocks noChangeAspect="1"/>
          </p:cNvPicPr>
          <p:nvPr/>
        </p:nvPicPr>
        <p:blipFill>
          <a:blip r:embed="rId2"/>
          <a:stretch>
            <a:fillRect/>
          </a:stretch>
        </p:blipFill>
        <p:spPr>
          <a:xfrm>
            <a:off x="0" y="-57356"/>
            <a:ext cx="9818703" cy="6915356"/>
          </a:xfrm>
          <a:prstGeom prst="rect">
            <a:avLst/>
          </a:prstGeom>
        </p:spPr>
      </p:pic>
    </p:spTree>
    <p:extLst>
      <p:ext uri="{BB962C8B-B14F-4D97-AF65-F5344CB8AC3E}">
        <p14:creationId xmlns:p14="http://schemas.microsoft.com/office/powerpoint/2010/main" val="3389972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BBF48DC8-32F1-2FDF-F15A-D81C26BACA80}"/>
              </a:ext>
            </a:extLst>
          </p:cNvPr>
          <p:cNvPicPr>
            <a:picLocks noChangeAspect="1"/>
          </p:cNvPicPr>
          <p:nvPr/>
        </p:nvPicPr>
        <p:blipFill>
          <a:blip r:embed="rId2"/>
          <a:stretch>
            <a:fillRect/>
          </a:stretch>
        </p:blipFill>
        <p:spPr>
          <a:xfrm>
            <a:off x="-372862" y="-77881"/>
            <a:ext cx="9586767" cy="6935881"/>
          </a:xfrm>
          <a:prstGeom prst="rect">
            <a:avLst/>
          </a:prstGeom>
        </p:spPr>
      </p:pic>
    </p:spTree>
    <p:extLst>
      <p:ext uri="{BB962C8B-B14F-4D97-AF65-F5344CB8AC3E}">
        <p14:creationId xmlns:p14="http://schemas.microsoft.com/office/powerpoint/2010/main" val="32532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5C7CEEB0-CEF8-6FEC-58AA-CBD1783B27C2}"/>
              </a:ext>
            </a:extLst>
          </p:cNvPr>
          <p:cNvPicPr>
            <a:picLocks noChangeAspect="1"/>
          </p:cNvPicPr>
          <p:nvPr/>
        </p:nvPicPr>
        <p:blipFill>
          <a:blip r:embed="rId2"/>
          <a:stretch>
            <a:fillRect/>
          </a:stretch>
        </p:blipFill>
        <p:spPr>
          <a:xfrm>
            <a:off x="-84666" y="-53488"/>
            <a:ext cx="9356926" cy="6964975"/>
          </a:xfrm>
          <a:prstGeom prst="rect">
            <a:avLst/>
          </a:prstGeom>
        </p:spPr>
      </p:pic>
      <p:sp>
        <p:nvSpPr>
          <p:cNvPr id="3" name="TextBox 2">
            <a:extLst>
              <a:ext uri="{FF2B5EF4-FFF2-40B4-BE49-F238E27FC236}">
                <a16:creationId xmlns="" xmlns:a16="http://schemas.microsoft.com/office/drawing/2014/main" id="{BE4DBCCB-8DD3-D461-1752-60275329DFB6}"/>
              </a:ext>
            </a:extLst>
          </p:cNvPr>
          <p:cNvSpPr txBox="1"/>
          <p:nvPr/>
        </p:nvSpPr>
        <p:spPr>
          <a:xfrm>
            <a:off x="516194" y="1342103"/>
            <a:ext cx="8436077" cy="4707699"/>
          </a:xfrm>
          <a:prstGeom prst="rect">
            <a:avLst/>
          </a:prstGeom>
          <a:noFill/>
        </p:spPr>
        <p:txBody>
          <a:bodyPr wrap="square" rtlCol="0">
            <a:spAutoFit/>
          </a:bodyPr>
          <a:lstStyle/>
          <a:p>
            <a:pPr indent="90170" algn="ctr">
              <a:lnSpc>
                <a:spcPct val="115000"/>
              </a:lnSpc>
              <a:spcAft>
                <a:spcPts val="1000"/>
              </a:spcAft>
            </a:pPr>
            <a:r>
              <a:rPr lang="ru-RU" sz="2000" b="1" dirty="0">
                <a:solidFill>
                  <a:srgbClr val="EFCD98"/>
                </a:solidFill>
                <a:effectLst/>
                <a:latin typeface="TT Norms"/>
                <a:ea typeface="Times New Roman" panose="02020603050405020304" pitchFamily="18" charset="0"/>
                <a:cs typeface="Arial" panose="020B0604020202020204" pitchFamily="34" charset="0"/>
              </a:rPr>
              <a:t>Контролирующее должника лицо </a:t>
            </a:r>
            <a:endParaRPr lang="ru-RU" sz="2000" b="1" dirty="0" smtClean="0">
              <a:solidFill>
                <a:srgbClr val="EFCD98"/>
              </a:solidFill>
              <a:effectLst/>
              <a:latin typeface="TT Norms"/>
              <a:ea typeface="Times New Roman" panose="02020603050405020304" pitchFamily="18" charset="0"/>
              <a:cs typeface="Arial" panose="020B0604020202020204" pitchFamily="34" charset="0"/>
            </a:endParaRPr>
          </a:p>
          <a:p>
            <a:pPr indent="90170" algn="ctr">
              <a:lnSpc>
                <a:spcPct val="115000"/>
              </a:lnSpc>
              <a:spcAft>
                <a:spcPts val="1000"/>
              </a:spcAft>
            </a:pPr>
            <a:r>
              <a:rPr lang="ru-RU" sz="2000" b="1" dirty="0" smtClean="0">
                <a:solidFill>
                  <a:srgbClr val="EFCD98"/>
                </a:solidFill>
                <a:effectLst/>
                <a:latin typeface="TT Norms"/>
                <a:ea typeface="Times New Roman" panose="02020603050405020304" pitchFamily="18" charset="0"/>
                <a:cs typeface="Arial" panose="020B0604020202020204" pitchFamily="34" charset="0"/>
              </a:rPr>
              <a:t>ст</a:t>
            </a:r>
            <a:r>
              <a:rPr lang="ru-RU" sz="2000" b="1" dirty="0">
                <a:solidFill>
                  <a:srgbClr val="EFCD98"/>
                </a:solidFill>
                <a:effectLst/>
                <a:latin typeface="TT Norms"/>
                <a:ea typeface="Times New Roman" panose="02020603050405020304" pitchFamily="18" charset="0"/>
                <a:cs typeface="Arial" panose="020B0604020202020204" pitchFamily="34" charset="0"/>
              </a:rPr>
              <a:t>. 61.10. </a:t>
            </a:r>
            <a:r>
              <a:rPr lang="ru-RU" sz="2000" b="1" dirty="0">
                <a:solidFill>
                  <a:srgbClr val="EFCD98"/>
                </a:solidFill>
                <a:effectLst/>
                <a:latin typeface="TT Norms"/>
                <a:ea typeface="Times New Roman" panose="02020603050405020304" pitchFamily="18" charset="0"/>
                <a:cs typeface="Times New Roman" panose="02020603050405020304" pitchFamily="18" charset="0"/>
              </a:rPr>
              <a:t>"О несостоятельности (банкротстве)"</a:t>
            </a:r>
          </a:p>
          <a:p>
            <a:pPr indent="90170" algn="just">
              <a:lnSpc>
                <a:spcPct val="115000"/>
              </a:lnSpc>
              <a:spcAft>
                <a:spcPts val="1000"/>
              </a:spcAft>
            </a:pPr>
            <a:r>
              <a:rPr lang="ru-RU" sz="1100" dirty="0">
                <a:solidFill>
                  <a:schemeClr val="bg1"/>
                </a:solidFill>
                <a:effectLst/>
                <a:latin typeface="TT Norms"/>
                <a:ea typeface="Times New Roman" panose="02020603050405020304" pitchFamily="18" charset="0"/>
                <a:cs typeface="Arial" panose="020B0604020202020204" pitchFamily="34" charset="0"/>
              </a:rPr>
              <a:t> </a:t>
            </a:r>
            <a:endParaRPr lang="ru-RU" sz="1100" dirty="0">
              <a:solidFill>
                <a:schemeClr val="bg1"/>
              </a:solidFill>
              <a:effectLst/>
              <a:latin typeface="TT Norms"/>
              <a:ea typeface="Times New Roman" panose="02020603050405020304" pitchFamily="18" charset="0"/>
              <a:cs typeface="Times New Roman" panose="02020603050405020304" pitchFamily="18" charset="0"/>
            </a:endParaRPr>
          </a:p>
          <a:p>
            <a:pPr indent="90170" algn="just">
              <a:lnSpc>
                <a:spcPct val="115000"/>
              </a:lnSpc>
              <a:spcAft>
                <a:spcPts val="1000"/>
              </a:spcAft>
            </a:pPr>
            <a:r>
              <a:rPr lang="ru-RU" sz="1100" dirty="0">
                <a:solidFill>
                  <a:schemeClr val="bg1"/>
                </a:solidFill>
                <a:effectLst/>
                <a:latin typeface="TT Norms"/>
                <a:ea typeface="Times New Roman" panose="02020603050405020304" pitchFamily="18" charset="0"/>
                <a:cs typeface="Arial" panose="020B0604020202020204" pitchFamily="34" charset="0"/>
              </a:rPr>
              <a:t> </a:t>
            </a:r>
            <a:r>
              <a:rPr lang="ru-RU" sz="1600" dirty="0">
                <a:solidFill>
                  <a:schemeClr val="bg1"/>
                </a:solidFill>
                <a:effectLst/>
                <a:latin typeface="TT Norms"/>
                <a:ea typeface="Times New Roman" panose="02020603050405020304" pitchFamily="18" charset="0"/>
                <a:cs typeface="Arial" panose="020B0604020202020204" pitchFamily="34" charset="0"/>
              </a:rPr>
              <a:t>Под контролирующим должника лицом понимается физическое или юридическое лицо, имеющее </a:t>
            </a:r>
            <a:r>
              <a:rPr lang="ru-RU" sz="1600" b="1" dirty="0">
                <a:solidFill>
                  <a:schemeClr val="bg1"/>
                </a:solidFill>
                <a:effectLst/>
                <a:latin typeface="TT Norms"/>
                <a:ea typeface="Times New Roman" panose="02020603050405020304" pitchFamily="18" charset="0"/>
                <a:cs typeface="Arial" panose="020B0604020202020204" pitchFamily="34" charset="0"/>
              </a:rPr>
              <a:t>право давать обязательные для исполнения должником указания или возможность иным образом определять действия должника</a:t>
            </a:r>
            <a:r>
              <a:rPr lang="ru-RU" sz="1600" dirty="0">
                <a:solidFill>
                  <a:schemeClr val="bg1"/>
                </a:solidFill>
                <a:effectLst/>
                <a:latin typeface="TT Norms"/>
                <a:ea typeface="Times New Roman" panose="02020603050405020304" pitchFamily="18" charset="0"/>
                <a:cs typeface="Arial" panose="020B0604020202020204" pitchFamily="34" charset="0"/>
              </a:rPr>
              <a:t>, в том числе по совершению сделок и определению их условий.</a:t>
            </a:r>
            <a:endParaRPr lang="ru-RU" sz="1600" dirty="0">
              <a:solidFill>
                <a:schemeClr val="bg1"/>
              </a:solidFill>
              <a:effectLst/>
              <a:latin typeface="TT Norms"/>
              <a:ea typeface="Times New Roman" panose="02020603050405020304" pitchFamily="18" charset="0"/>
              <a:cs typeface="Times New Roman" panose="02020603050405020304" pitchFamily="18" charset="0"/>
            </a:endParaRPr>
          </a:p>
          <a:p>
            <a:pPr indent="90170"/>
            <a:r>
              <a:rPr lang="ru-RU" sz="1600" dirty="0">
                <a:solidFill>
                  <a:schemeClr val="bg1"/>
                </a:solidFill>
                <a:effectLst/>
                <a:latin typeface="TT Norms"/>
                <a:ea typeface="Times New Roman" panose="02020603050405020304" pitchFamily="18" charset="0"/>
              </a:rPr>
              <a:t>  </a:t>
            </a:r>
          </a:p>
          <a:p>
            <a:pPr indent="90170" algn="just">
              <a:lnSpc>
                <a:spcPct val="115000"/>
              </a:lnSpc>
              <a:spcAft>
                <a:spcPts val="1000"/>
              </a:spcAft>
            </a:pPr>
            <a:r>
              <a:rPr lang="ru-RU" sz="1600" dirty="0">
                <a:solidFill>
                  <a:schemeClr val="bg1"/>
                </a:solidFill>
                <a:effectLst/>
                <a:latin typeface="TT Norms"/>
                <a:ea typeface="Times New Roman" panose="02020603050405020304" pitchFamily="18" charset="0"/>
                <a:cs typeface="Arial" panose="020B0604020202020204" pitchFamily="34" charset="0"/>
              </a:rPr>
              <a:t>При буквальном толковании нормы Закона можно сделать вывод, что под критерии контролирующего должника лица может подпасть </a:t>
            </a:r>
            <a:r>
              <a:rPr lang="ru-RU" sz="1600" b="1" i="1" dirty="0">
                <a:solidFill>
                  <a:schemeClr val="bg1"/>
                </a:solidFill>
                <a:effectLst/>
                <a:latin typeface="TT Norms"/>
                <a:ea typeface="Times New Roman" panose="02020603050405020304" pitchFamily="18" charset="0"/>
                <a:cs typeface="Arial" panose="020B0604020202020204" pitchFamily="34" charset="0"/>
              </a:rPr>
              <a:t>практически любое лицо</a:t>
            </a:r>
            <a:r>
              <a:rPr lang="ru-RU" sz="1600" dirty="0">
                <a:solidFill>
                  <a:schemeClr val="bg1"/>
                </a:solidFill>
                <a:effectLst/>
                <a:latin typeface="TT Norms"/>
                <a:ea typeface="Times New Roman" panose="02020603050405020304" pitchFamily="18" charset="0"/>
                <a:cs typeface="Arial" panose="020B0604020202020204" pitchFamily="34" charset="0"/>
              </a:rPr>
              <a:t>, которое входит в состав органов управления должника, либо получило полномочия на основании доверенности на совершение сделок от имени должника, либо если лицо имеет с должником степень родства либо свойства и т.д.</a:t>
            </a:r>
            <a:endParaRPr lang="ru-RU" sz="1600" dirty="0">
              <a:solidFill>
                <a:schemeClr val="bg1"/>
              </a:solidFill>
              <a:effectLst/>
              <a:latin typeface="TT Norms"/>
              <a:ea typeface="Times New Roman" panose="02020603050405020304" pitchFamily="18" charset="0"/>
              <a:cs typeface="Times New Roman" panose="02020603050405020304" pitchFamily="18" charset="0"/>
            </a:endParaRPr>
          </a:p>
          <a:p>
            <a:endParaRPr lang="ru-RU" sz="1600" dirty="0">
              <a:latin typeface="TT Norms"/>
            </a:endParaRPr>
          </a:p>
        </p:txBody>
      </p:sp>
      <p:pic>
        <p:nvPicPr>
          <p:cNvPr id="4" name="Рисунок 3">
            <a:extLst>
              <a:ext uri="{FF2B5EF4-FFF2-40B4-BE49-F238E27FC236}">
                <a16:creationId xmlns="" xmlns:a16="http://schemas.microsoft.com/office/drawing/2014/main" id="{D64BF47A-9653-9CF8-9FF2-23D6F637BB86}"/>
              </a:ext>
            </a:extLst>
          </p:cNvPr>
          <p:cNvPicPr>
            <a:picLocks noChangeAspect="1"/>
          </p:cNvPicPr>
          <p:nvPr/>
        </p:nvPicPr>
        <p:blipFill>
          <a:blip r:embed="rId3"/>
          <a:stretch>
            <a:fillRect/>
          </a:stretch>
        </p:blipFill>
        <p:spPr>
          <a:xfrm>
            <a:off x="7253677" y="220133"/>
            <a:ext cx="1588527" cy="1585931"/>
          </a:xfrm>
          <a:prstGeom prst="rect">
            <a:avLst/>
          </a:prstGeom>
        </p:spPr>
      </p:pic>
    </p:spTree>
    <p:extLst>
      <p:ext uri="{BB962C8B-B14F-4D97-AF65-F5344CB8AC3E}">
        <p14:creationId xmlns:p14="http://schemas.microsoft.com/office/powerpoint/2010/main" val="2923515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EA32F689-955B-1D25-77F1-DA96ACD54C1D}"/>
              </a:ext>
            </a:extLst>
          </p:cNvPr>
          <p:cNvPicPr>
            <a:picLocks noChangeAspect="1"/>
          </p:cNvPicPr>
          <p:nvPr/>
        </p:nvPicPr>
        <p:blipFill>
          <a:blip r:embed="rId2"/>
          <a:stretch>
            <a:fillRect/>
          </a:stretch>
        </p:blipFill>
        <p:spPr>
          <a:xfrm>
            <a:off x="-98232" y="-106534"/>
            <a:ext cx="9329875" cy="7161245"/>
          </a:xfrm>
          <a:prstGeom prst="rect">
            <a:avLst/>
          </a:prstGeom>
        </p:spPr>
      </p:pic>
      <p:sp>
        <p:nvSpPr>
          <p:cNvPr id="3" name="TextBox 2">
            <a:extLst>
              <a:ext uri="{FF2B5EF4-FFF2-40B4-BE49-F238E27FC236}">
                <a16:creationId xmlns="" xmlns:a16="http://schemas.microsoft.com/office/drawing/2014/main" id="{CF041FF4-DF4B-8173-67B7-6C197515C83A}"/>
              </a:ext>
            </a:extLst>
          </p:cNvPr>
          <p:cNvSpPr txBox="1"/>
          <p:nvPr/>
        </p:nvSpPr>
        <p:spPr>
          <a:xfrm>
            <a:off x="378588" y="3221705"/>
            <a:ext cx="8288594" cy="3939540"/>
          </a:xfrm>
          <a:prstGeom prst="rect">
            <a:avLst/>
          </a:prstGeom>
          <a:noFill/>
        </p:spPr>
        <p:txBody>
          <a:bodyPr wrap="square" rtlCol="0">
            <a:spAutoFit/>
          </a:bodyPr>
          <a:lstStyle/>
          <a:p>
            <a:pPr lvl="0" algn="just">
              <a:lnSpc>
                <a:spcPct val="115000"/>
              </a:lnSpc>
              <a:spcBef>
                <a:spcPts val="1000"/>
              </a:spcBef>
              <a:spcAft>
                <a:spcPts val="1000"/>
              </a:spcAft>
            </a:pPr>
            <a:r>
              <a:rPr lang="ru-RU" sz="2000" b="1" i="1" dirty="0">
                <a:solidFill>
                  <a:srgbClr val="EFCD98"/>
                </a:solidFill>
                <a:effectLst/>
                <a:latin typeface="TT Norms"/>
                <a:ea typeface="Times New Roman" panose="02020603050405020304" pitchFamily="18" charset="0"/>
                <a:cs typeface="Arial" panose="020B0604020202020204" pitchFamily="34" charset="0"/>
              </a:rPr>
              <a:t>Письмо ФНС России от 16.08.2017 N СА-4-18/16148@ "О применении налоговыми органами положений главы III.2 Федерального закона от 26.10.2002 N 127-ФЗ“</a:t>
            </a:r>
            <a:endParaRPr lang="en-US" sz="2000" b="1" i="1" dirty="0">
              <a:solidFill>
                <a:srgbClr val="EFCD98"/>
              </a:solidFill>
              <a:latin typeface="TT Norms"/>
              <a:ea typeface="Times New Roman" panose="02020603050405020304" pitchFamily="18" charset="0"/>
              <a:cs typeface="Times New Roman" panose="02020603050405020304" pitchFamily="18" charset="0"/>
            </a:endParaRPr>
          </a:p>
          <a:p>
            <a:pPr lvl="0" algn="just">
              <a:lnSpc>
                <a:spcPct val="115000"/>
              </a:lnSpc>
              <a:spcBef>
                <a:spcPts val="1000"/>
              </a:spcBef>
              <a:spcAft>
                <a:spcPts val="1000"/>
              </a:spcAft>
            </a:pPr>
            <a:r>
              <a:rPr lang="ru-RU" sz="2000" dirty="0">
                <a:solidFill>
                  <a:schemeClr val="bg1"/>
                </a:solidFill>
                <a:latin typeface="TT Norms"/>
                <a:ea typeface="Times New Roman" panose="02020603050405020304" pitchFamily="18" charset="0"/>
                <a:cs typeface="Arial" panose="020B0604020202020204" pitchFamily="34" charset="0"/>
              </a:rPr>
              <a:t>К</a:t>
            </a:r>
            <a:r>
              <a:rPr lang="ru-RU" sz="2000" dirty="0">
                <a:solidFill>
                  <a:schemeClr val="bg1"/>
                </a:solidFill>
                <a:effectLst/>
                <a:latin typeface="TT Norms"/>
                <a:ea typeface="Times New Roman" panose="02020603050405020304" pitchFamily="18" charset="0"/>
                <a:cs typeface="Arial" panose="020B0604020202020204" pitchFamily="34" charset="0"/>
              </a:rPr>
              <a:t>онтролирующими должника лицами могут быть признаны совместно проживающие лица, в том числе состоявшие в фактических брачных отношениях, совместно обучавшиеся (однокурсники, одноклассники), в том числе находившиеся в длительной совместной служебной деятельности (военная или гражданская служба), т.е. в неформальных отношениях.</a:t>
            </a:r>
            <a:endParaRPr lang="ru-RU" sz="2000" dirty="0">
              <a:solidFill>
                <a:schemeClr val="bg1"/>
              </a:solidFill>
              <a:effectLst/>
              <a:latin typeface="TT Norms"/>
              <a:ea typeface="Times New Roman" panose="02020603050405020304" pitchFamily="18" charset="0"/>
              <a:cs typeface="Times New Roman" panose="02020603050405020304" pitchFamily="18" charset="0"/>
            </a:endParaRPr>
          </a:p>
          <a:p>
            <a:endParaRPr lang="ru-RU" dirty="0"/>
          </a:p>
        </p:txBody>
      </p:sp>
      <p:pic>
        <p:nvPicPr>
          <p:cNvPr id="1026"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265" y="372533"/>
            <a:ext cx="2829353"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3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1211A495-52B8-8EA6-042A-1D2DEA2E752F}"/>
              </a:ext>
            </a:extLst>
          </p:cNvPr>
          <p:cNvPicPr>
            <a:picLocks noChangeAspect="1"/>
          </p:cNvPicPr>
          <p:nvPr/>
        </p:nvPicPr>
        <p:blipFill>
          <a:blip r:embed="rId2"/>
          <a:stretch>
            <a:fillRect/>
          </a:stretch>
        </p:blipFill>
        <p:spPr>
          <a:xfrm>
            <a:off x="-80437" y="-67733"/>
            <a:ext cx="9304870" cy="7142053"/>
          </a:xfrm>
          <a:prstGeom prst="rect">
            <a:avLst/>
          </a:prstGeom>
        </p:spPr>
      </p:pic>
      <p:sp>
        <p:nvSpPr>
          <p:cNvPr id="3" name="TextBox 2">
            <a:extLst>
              <a:ext uri="{FF2B5EF4-FFF2-40B4-BE49-F238E27FC236}">
                <a16:creationId xmlns="" xmlns:a16="http://schemas.microsoft.com/office/drawing/2014/main" id="{AB7ED806-EA9C-EC71-FD30-04EE882A96D5}"/>
              </a:ext>
            </a:extLst>
          </p:cNvPr>
          <p:cNvSpPr txBox="1"/>
          <p:nvPr/>
        </p:nvSpPr>
        <p:spPr>
          <a:xfrm>
            <a:off x="210503" y="1666415"/>
            <a:ext cx="8722989" cy="4900316"/>
          </a:xfrm>
          <a:prstGeom prst="rect">
            <a:avLst/>
          </a:prstGeom>
          <a:noFill/>
        </p:spPr>
        <p:txBody>
          <a:bodyPr wrap="square" rtlCol="0">
            <a:spAutoFit/>
          </a:bodyPr>
          <a:lstStyle/>
          <a:p>
            <a:pPr lvl="0" algn="just"/>
            <a:endParaRPr lang="ru-RU" sz="1600" b="1" i="1" dirty="0" smtClean="0">
              <a:solidFill>
                <a:srgbClr val="EFCD98"/>
              </a:solidFill>
              <a:effectLst/>
              <a:latin typeface="TT Norms"/>
              <a:ea typeface="Times New Roman" panose="02020603050405020304" pitchFamily="18" charset="0"/>
            </a:endParaRPr>
          </a:p>
          <a:p>
            <a:pPr lvl="0" algn="just"/>
            <a:r>
              <a:rPr lang="ru-RU" sz="1400" b="1" i="1" dirty="0" smtClean="0">
                <a:solidFill>
                  <a:srgbClr val="EFCD98"/>
                </a:solidFill>
                <a:effectLst/>
                <a:latin typeface="TT Norms"/>
                <a:ea typeface="Times New Roman" panose="02020603050405020304" pitchFamily="18" charset="0"/>
              </a:rPr>
              <a:t>Постановление </a:t>
            </a:r>
            <a:r>
              <a:rPr lang="ru-RU" sz="1400" b="1" i="1" dirty="0">
                <a:solidFill>
                  <a:srgbClr val="EFCD98"/>
                </a:solidFill>
                <a:effectLst/>
                <a:latin typeface="TT Norms"/>
                <a:ea typeface="Times New Roman" panose="02020603050405020304" pitchFamily="18" charset="0"/>
              </a:rPr>
              <a:t>Пленума Верховного Суда РФ от 21.12.2017 N 53 "О некоторых вопросах, связанных с привлечением контролирующих должника лиц к ответственности при банкротстве"</a:t>
            </a:r>
            <a:endParaRPr lang="ru-RU" sz="1400" b="1" dirty="0">
              <a:solidFill>
                <a:srgbClr val="EFCD98"/>
              </a:solidFill>
              <a:effectLst/>
              <a:latin typeface="TT Norms"/>
              <a:ea typeface="Times New Roman" panose="02020603050405020304" pitchFamily="18" charset="0"/>
            </a:endParaRPr>
          </a:p>
          <a:p>
            <a:pPr indent="90170" algn="just"/>
            <a:r>
              <a:rPr lang="ru-RU" sz="1200" dirty="0">
                <a:solidFill>
                  <a:schemeClr val="bg1"/>
                </a:solidFill>
                <a:effectLst/>
                <a:latin typeface="TT Norms"/>
                <a:ea typeface="Times New Roman" panose="02020603050405020304" pitchFamily="18" charset="0"/>
              </a:rPr>
              <a:t> </a:t>
            </a:r>
          </a:p>
          <a:p>
            <a:pPr indent="90170" algn="just">
              <a:lnSpc>
                <a:spcPct val="115000"/>
              </a:lnSpc>
              <a:spcAft>
                <a:spcPts val="1000"/>
              </a:spcAft>
            </a:pPr>
            <a:r>
              <a:rPr lang="ru-RU" sz="1200" dirty="0">
                <a:solidFill>
                  <a:schemeClr val="bg1"/>
                </a:solidFill>
                <a:effectLst/>
                <a:latin typeface="TT Norms"/>
                <a:ea typeface="Times New Roman" panose="02020603050405020304" pitchFamily="18" charset="0"/>
              </a:rPr>
              <a:t> </a:t>
            </a:r>
            <a:endParaRPr lang="ru-RU" sz="1200" dirty="0" smtClean="0">
              <a:solidFill>
                <a:schemeClr val="bg1"/>
              </a:solidFill>
              <a:effectLst/>
              <a:latin typeface="TT Norms"/>
              <a:ea typeface="Times New Roman" panose="02020603050405020304" pitchFamily="18" charset="0"/>
            </a:endParaRPr>
          </a:p>
          <a:p>
            <a:pPr indent="90170" algn="just">
              <a:lnSpc>
                <a:spcPct val="115000"/>
              </a:lnSpc>
              <a:spcAft>
                <a:spcPts val="1000"/>
              </a:spcAft>
            </a:pPr>
            <a:r>
              <a:rPr lang="ru-RU" sz="1400" dirty="0" smtClean="0">
                <a:solidFill>
                  <a:schemeClr val="bg1"/>
                </a:solidFill>
                <a:latin typeface="TT Norms"/>
                <a:ea typeface="Times New Roman" panose="02020603050405020304" pitchFamily="18" charset="0"/>
                <a:cs typeface="Arial" panose="020B0604020202020204" pitchFamily="34" charset="0"/>
              </a:rPr>
              <a:t>В </a:t>
            </a:r>
            <a:r>
              <a:rPr lang="ru-RU" sz="1400" dirty="0">
                <a:solidFill>
                  <a:schemeClr val="bg1"/>
                </a:solidFill>
                <a:latin typeface="TT Norms"/>
                <a:ea typeface="Times New Roman" panose="02020603050405020304" pitchFamily="18" charset="0"/>
                <a:cs typeface="Arial" panose="020B0604020202020204" pitchFamily="34" charset="0"/>
              </a:rPr>
              <a:t>Пленуме о данном вопросе содержится несколько иная позиция к определению статуса контролирующего должника лица:</a:t>
            </a:r>
          </a:p>
          <a:p>
            <a:pPr marL="285750" indent="-285750" algn="just">
              <a:lnSpc>
                <a:spcPct val="115000"/>
              </a:lnSpc>
              <a:spcAft>
                <a:spcPts val="1000"/>
              </a:spcAft>
              <a:buFont typeface="Wingdings" panose="05000000000000000000" pitchFamily="2" charset="2"/>
              <a:buChar char="Ø"/>
            </a:pPr>
            <a:r>
              <a:rPr lang="ru-RU" sz="1400" dirty="0">
                <a:solidFill>
                  <a:schemeClr val="bg1"/>
                </a:solidFill>
                <a:latin typeface="TT Norms"/>
                <a:ea typeface="Times New Roman" panose="02020603050405020304" pitchFamily="18" charset="0"/>
                <a:cs typeface="Arial" panose="020B0604020202020204" pitchFamily="34" charset="0"/>
              </a:rPr>
              <a:t>Суд, устанавливая статус контролирующего должника лица, привлекая его к субсидиарной ответственности, указывает на то, что в первую очередь важно </a:t>
            </a:r>
            <a:r>
              <a:rPr lang="ru-RU" sz="1400" b="1" dirty="0">
                <a:solidFill>
                  <a:schemeClr val="bg1"/>
                </a:solidFill>
                <a:latin typeface="TT Norms"/>
                <a:ea typeface="Times New Roman" panose="02020603050405020304" pitchFamily="18" charset="0"/>
                <a:cs typeface="Arial" panose="020B0604020202020204" pitchFamily="34" charset="0"/>
              </a:rPr>
              <a:t>учитывать степень вовлеченности такого лица в процесс управления должником</a:t>
            </a:r>
            <a:r>
              <a:rPr lang="ru-RU" sz="1400" dirty="0">
                <a:solidFill>
                  <a:schemeClr val="bg1"/>
                </a:solidFill>
                <a:latin typeface="TT Norms"/>
                <a:ea typeface="Times New Roman" panose="02020603050405020304" pitchFamily="18" charset="0"/>
                <a:cs typeface="Arial" panose="020B0604020202020204" pitchFamily="34" charset="0"/>
              </a:rPr>
              <a:t>, установить факт того, насколько значительным было влияние такого лица на должника, насколько существенные решения принимало такое лицо. </a:t>
            </a:r>
          </a:p>
          <a:p>
            <a:pPr marL="285750" indent="-285750" algn="just">
              <a:lnSpc>
                <a:spcPct val="115000"/>
              </a:lnSpc>
              <a:spcAft>
                <a:spcPts val="1000"/>
              </a:spcAft>
              <a:buFont typeface="Wingdings" panose="05000000000000000000" pitchFamily="2" charset="2"/>
              <a:buChar char="Ø"/>
            </a:pPr>
            <a:r>
              <a:rPr lang="ru-RU" sz="1400" dirty="0">
                <a:solidFill>
                  <a:schemeClr val="bg1"/>
                </a:solidFill>
                <a:latin typeface="TT Norms"/>
                <a:ea typeface="Times New Roman" panose="02020603050405020304" pitchFamily="18" charset="0"/>
                <a:cs typeface="Arial" panose="020B0604020202020204" pitchFamily="34" charset="0"/>
              </a:rPr>
              <a:t>лицо не может быть признано контролирующим только по факту того, что оно состоит либо состояло в степени родства либо свойства с членами органов управления должника либо если лицо замещало должность главного бухгалтера, финансового директора, в том числе если лицо имело полномочия на совершение сделок от имени должника, в том числе в рамках обычной хозяйственной деятельности.</a:t>
            </a:r>
          </a:p>
          <a:p>
            <a:pPr algn="just">
              <a:lnSpc>
                <a:spcPct val="115000"/>
              </a:lnSpc>
              <a:spcAft>
                <a:spcPts val="1000"/>
              </a:spcAft>
            </a:pPr>
            <a:r>
              <a:rPr lang="ru-RU" sz="1400" b="1" i="1" dirty="0">
                <a:solidFill>
                  <a:srgbClr val="EFCD98"/>
                </a:solidFill>
                <a:latin typeface="TT Norms"/>
                <a:ea typeface="Times New Roman" panose="02020603050405020304" pitchFamily="18" charset="0"/>
                <a:cs typeface="Arial" panose="020B0604020202020204" pitchFamily="34" charset="0"/>
              </a:rPr>
              <a:t>Вывод:</a:t>
            </a:r>
            <a:r>
              <a:rPr lang="ru-RU" sz="1400" dirty="0">
                <a:solidFill>
                  <a:schemeClr val="bg1"/>
                </a:solidFill>
                <a:latin typeface="TT Norms"/>
                <a:ea typeface="Times New Roman" panose="02020603050405020304" pitchFamily="18" charset="0"/>
                <a:cs typeface="Arial" panose="020B0604020202020204" pitchFamily="34" charset="0"/>
              </a:rPr>
              <a:t> в судебной практике определен более высокий стандарт для доказывания статуса контролирующего должника лица</a:t>
            </a:r>
            <a:endParaRPr lang="ru-RU" sz="1400" dirty="0">
              <a:solidFill>
                <a:schemeClr val="bg1"/>
              </a:solidFill>
              <a:latin typeface="TT Norms"/>
              <a:ea typeface="Times New Roman" panose="02020603050405020304" pitchFamily="18" charset="0"/>
              <a:cs typeface="Times New Roman" panose="02020603050405020304" pitchFamily="18"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2390" y="143934"/>
            <a:ext cx="2311103" cy="168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049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069A4FBB-CF0C-984A-A0EF-9E4B87244426}"/>
              </a:ext>
            </a:extLst>
          </p:cNvPr>
          <p:cNvPicPr>
            <a:picLocks noChangeAspect="1"/>
          </p:cNvPicPr>
          <p:nvPr/>
        </p:nvPicPr>
        <p:blipFill>
          <a:blip r:embed="rId2"/>
          <a:stretch>
            <a:fillRect/>
          </a:stretch>
        </p:blipFill>
        <p:spPr>
          <a:xfrm>
            <a:off x="-67733" y="-280219"/>
            <a:ext cx="9432242" cy="7239819"/>
          </a:xfrm>
          <a:prstGeom prst="rect">
            <a:avLst/>
          </a:prstGeom>
        </p:spPr>
      </p:pic>
      <p:sp>
        <p:nvSpPr>
          <p:cNvPr id="3" name="TextBox 2">
            <a:extLst>
              <a:ext uri="{FF2B5EF4-FFF2-40B4-BE49-F238E27FC236}">
                <a16:creationId xmlns="" xmlns:a16="http://schemas.microsoft.com/office/drawing/2014/main" id="{AA2434BA-3EED-16F6-7E1D-747668063339}"/>
              </a:ext>
            </a:extLst>
          </p:cNvPr>
          <p:cNvSpPr txBox="1"/>
          <p:nvPr/>
        </p:nvSpPr>
        <p:spPr>
          <a:xfrm>
            <a:off x="911221" y="3082920"/>
            <a:ext cx="7477432" cy="2523768"/>
          </a:xfrm>
          <a:prstGeom prst="rect">
            <a:avLst/>
          </a:prstGeom>
          <a:noFill/>
        </p:spPr>
        <p:txBody>
          <a:bodyPr wrap="square" rtlCol="0">
            <a:spAutoFit/>
          </a:bodyPr>
          <a:lstStyle/>
          <a:p>
            <a:pPr algn="just"/>
            <a:r>
              <a:rPr lang="ru-RU" sz="2000" dirty="0">
                <a:solidFill>
                  <a:schemeClr val="bg1"/>
                </a:solidFill>
                <a:effectLst/>
                <a:latin typeface="TT Norms"/>
                <a:ea typeface="Times New Roman" panose="02020603050405020304" pitchFamily="18" charset="0"/>
                <a:cs typeface="Arial" panose="020B0604020202020204" pitchFamily="34" charset="0"/>
              </a:rPr>
              <a:t>Возможность определять действия должника может достигаться </a:t>
            </a:r>
            <a:r>
              <a:rPr lang="ru-RU" sz="2000" b="1" dirty="0">
                <a:solidFill>
                  <a:schemeClr val="bg1"/>
                </a:solidFill>
                <a:effectLst/>
                <a:latin typeface="TT Norms"/>
                <a:ea typeface="Times New Roman" panose="02020603050405020304" pitchFamily="18" charset="0"/>
                <a:cs typeface="Times New Roman" panose="02020603050405020304" pitchFamily="18" charset="0"/>
              </a:rPr>
              <a:t>в силу должностного положения</a:t>
            </a:r>
            <a:r>
              <a:rPr lang="ru-RU" sz="2000" dirty="0">
                <a:solidFill>
                  <a:schemeClr val="bg1"/>
                </a:solidFill>
                <a:effectLst/>
                <a:latin typeface="TT Norms"/>
                <a:ea typeface="Times New Roman" panose="02020603050405020304" pitchFamily="18" charset="0"/>
                <a:cs typeface="Times New Roman" panose="02020603050405020304" pitchFamily="18" charset="0"/>
              </a:rPr>
              <a:t> - </a:t>
            </a:r>
            <a:r>
              <a:rPr lang="ru-RU" sz="2000" dirty="0">
                <a:solidFill>
                  <a:schemeClr val="bg1"/>
                </a:solidFill>
                <a:effectLst/>
                <a:latin typeface="TT Norms"/>
                <a:ea typeface="Times New Roman" panose="02020603050405020304" pitchFamily="18" charset="0"/>
                <a:cs typeface="Arial" panose="020B0604020202020204" pitchFamily="34" charset="0"/>
              </a:rPr>
              <a:t>если лицо замещает должность главного бухгалтера, либо финансового директора должника, либо лиц, которые имеют право на распоряжение акциями в размере более 50% либо более чем половиной уставного капитала должника, т.е. на основании должностного положения.</a:t>
            </a:r>
          </a:p>
          <a:p>
            <a:pPr algn="just"/>
            <a:r>
              <a:rPr lang="ru-RU" sz="2000" b="1" i="1" dirty="0">
                <a:solidFill>
                  <a:srgbClr val="EFCD98"/>
                </a:solidFill>
                <a:effectLst/>
                <a:latin typeface="TT Norms"/>
                <a:ea typeface="Times New Roman" panose="02020603050405020304" pitchFamily="18" charset="0"/>
                <a:cs typeface="Arial" panose="020B0604020202020204" pitchFamily="34" charset="0"/>
              </a:rPr>
              <a:t>(п.3 ч.2</a:t>
            </a:r>
            <a:r>
              <a:rPr lang="ru-RU" sz="2000" b="1" i="1" dirty="0">
                <a:solidFill>
                  <a:srgbClr val="EFCD98"/>
                </a:solidFill>
                <a:effectLst/>
                <a:latin typeface="TT Norms"/>
                <a:ea typeface="Times New Roman" panose="02020603050405020304" pitchFamily="18" charset="0"/>
                <a:cs typeface="Times New Roman" panose="02020603050405020304" pitchFamily="18" charset="0"/>
              </a:rPr>
              <a:t> </a:t>
            </a:r>
            <a:r>
              <a:rPr lang="ru-RU" sz="2000" b="1" i="1" dirty="0">
                <a:solidFill>
                  <a:srgbClr val="EFCD98"/>
                </a:solidFill>
                <a:effectLst/>
                <a:latin typeface="TT Norms"/>
                <a:ea typeface="Times New Roman" panose="02020603050405020304" pitchFamily="18" charset="0"/>
                <a:cs typeface="Arial" panose="020B0604020202020204" pitchFamily="34" charset="0"/>
              </a:rPr>
              <a:t>ст. 61.10. </a:t>
            </a:r>
            <a:r>
              <a:rPr lang="ru-RU" sz="2000" b="1" i="1" dirty="0">
                <a:solidFill>
                  <a:srgbClr val="EFCD98"/>
                </a:solidFill>
                <a:effectLst/>
                <a:latin typeface="TT Norms"/>
                <a:ea typeface="Times New Roman" panose="02020603050405020304" pitchFamily="18" charset="0"/>
                <a:cs typeface="Times New Roman" panose="02020603050405020304" pitchFamily="18" charset="0"/>
              </a:rPr>
              <a:t>"О несостоятельности (банкротстве)")</a:t>
            </a:r>
          </a:p>
          <a:p>
            <a:endParaRPr lang="ru-RU" dirty="0"/>
          </a:p>
        </p:txBody>
      </p:sp>
      <p:pic>
        <p:nvPicPr>
          <p:cNvPr id="3074"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109" y="-28241"/>
            <a:ext cx="3197225" cy="21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7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892F1C23-EAF0-5BEF-65CC-6E401A52EA9A}"/>
              </a:ext>
            </a:extLst>
          </p:cNvPr>
          <p:cNvPicPr>
            <a:picLocks noChangeAspect="1"/>
          </p:cNvPicPr>
          <p:nvPr/>
        </p:nvPicPr>
        <p:blipFill>
          <a:blip r:embed="rId2"/>
          <a:stretch>
            <a:fillRect/>
          </a:stretch>
        </p:blipFill>
        <p:spPr>
          <a:xfrm>
            <a:off x="-5379" y="-84668"/>
            <a:ext cx="9302239" cy="7138219"/>
          </a:xfrm>
          <a:prstGeom prst="rect">
            <a:avLst/>
          </a:prstGeom>
        </p:spPr>
      </p:pic>
      <p:sp>
        <p:nvSpPr>
          <p:cNvPr id="3" name="TextBox 2">
            <a:extLst>
              <a:ext uri="{FF2B5EF4-FFF2-40B4-BE49-F238E27FC236}">
                <a16:creationId xmlns="" xmlns:a16="http://schemas.microsoft.com/office/drawing/2014/main" id="{BEA548E3-3312-037F-1508-F77CC300A2D1}"/>
              </a:ext>
            </a:extLst>
          </p:cNvPr>
          <p:cNvSpPr txBox="1"/>
          <p:nvPr/>
        </p:nvSpPr>
        <p:spPr>
          <a:xfrm>
            <a:off x="811161" y="1877510"/>
            <a:ext cx="7669162" cy="400110"/>
          </a:xfrm>
          <a:prstGeom prst="rect">
            <a:avLst/>
          </a:prstGeom>
          <a:noFill/>
        </p:spPr>
        <p:txBody>
          <a:bodyPr wrap="square" rtlCol="0">
            <a:spAutoFit/>
          </a:bodyPr>
          <a:lstStyle/>
          <a:p>
            <a:pPr algn="ctr"/>
            <a:r>
              <a:rPr lang="ru-RU" sz="2000" b="1" dirty="0">
                <a:solidFill>
                  <a:srgbClr val="EFCD98"/>
                </a:solidFill>
                <a:effectLst/>
                <a:latin typeface="TT Norms"/>
                <a:ea typeface="Times New Roman" panose="02020603050405020304" pitchFamily="18" charset="0"/>
                <a:cs typeface="Times New Roman" panose="02020603050405020304" pitchFamily="18" charset="0"/>
              </a:rPr>
              <a:t>Юридические и фактические субсидиарные ответчики</a:t>
            </a:r>
            <a:endParaRPr lang="ru-RU" sz="2000" dirty="0">
              <a:solidFill>
                <a:srgbClr val="EFCD98"/>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69" y="2727019"/>
            <a:ext cx="7412854" cy="3754438"/>
          </a:xfrm>
          <a:prstGeom prst="rect">
            <a:avLst/>
          </a:prstGeom>
          <a:pattFill prst="dashVert">
            <a:fgClr>
              <a:schemeClr val="tx1">
                <a:lumMod val="75000"/>
                <a:lumOff val="25000"/>
              </a:schemeClr>
            </a:fgClr>
            <a:bgClr>
              <a:schemeClr val="bg1"/>
            </a:bgClr>
          </a:pattFill>
        </p:spPr>
      </p:pic>
    </p:spTree>
    <p:extLst>
      <p:ext uri="{BB962C8B-B14F-4D97-AF65-F5344CB8AC3E}">
        <p14:creationId xmlns:p14="http://schemas.microsoft.com/office/powerpoint/2010/main" val="1587961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A129E501-E6E8-3AA4-7736-6CA67F0F6899}"/>
              </a:ext>
            </a:extLst>
          </p:cNvPr>
          <p:cNvPicPr>
            <a:picLocks noChangeAspect="1"/>
          </p:cNvPicPr>
          <p:nvPr/>
        </p:nvPicPr>
        <p:blipFill>
          <a:blip r:embed="rId2"/>
          <a:stretch>
            <a:fillRect/>
          </a:stretch>
        </p:blipFill>
        <p:spPr>
          <a:xfrm>
            <a:off x="-183991" y="-95250"/>
            <a:ext cx="9387927" cy="7203973"/>
          </a:xfrm>
          <a:prstGeom prst="rect">
            <a:avLst/>
          </a:prstGeom>
        </p:spPr>
      </p:pic>
      <p:sp>
        <p:nvSpPr>
          <p:cNvPr id="4" name="TextBox 3">
            <a:extLst>
              <a:ext uri="{FF2B5EF4-FFF2-40B4-BE49-F238E27FC236}">
                <a16:creationId xmlns="" xmlns:a16="http://schemas.microsoft.com/office/drawing/2014/main" id="{1F9A40E8-BF8D-F238-07DB-A6128538B128}"/>
              </a:ext>
            </a:extLst>
          </p:cNvPr>
          <p:cNvSpPr txBox="1"/>
          <p:nvPr/>
        </p:nvSpPr>
        <p:spPr>
          <a:xfrm>
            <a:off x="454872" y="1462725"/>
            <a:ext cx="8354055" cy="1354217"/>
          </a:xfrm>
          <a:prstGeom prst="rect">
            <a:avLst/>
          </a:prstGeom>
          <a:noFill/>
        </p:spPr>
        <p:txBody>
          <a:bodyPr wrap="square" rtlCol="0">
            <a:spAutoFit/>
          </a:bodyPr>
          <a:lstStyle/>
          <a:p>
            <a:pPr indent="90170" algn="ctr"/>
            <a:r>
              <a:rPr lang="ru-RU" sz="3200" b="1" dirty="0">
                <a:solidFill>
                  <a:srgbClr val="EFCD98"/>
                </a:solidFill>
                <a:effectLst/>
                <a:latin typeface="TT Norms"/>
                <a:ea typeface="Times New Roman" panose="02020603050405020304" pitchFamily="18" charset="0"/>
              </a:rPr>
              <a:t>Признаки субсидиарного ответчика у должностного лица</a:t>
            </a:r>
            <a:endParaRPr lang="ru-RU" sz="3200" dirty="0">
              <a:solidFill>
                <a:srgbClr val="EFCD98"/>
              </a:solidFill>
              <a:effectLst/>
              <a:latin typeface="Arial" panose="020B0604020202020204" pitchFamily="34" charset="0"/>
              <a:ea typeface="Times New Roman" panose="02020603050405020304" pitchFamily="18" charset="0"/>
            </a:endParaRPr>
          </a:p>
          <a:p>
            <a:pPr indent="90170"/>
            <a:r>
              <a:rPr lang="ru-RU" sz="1800" dirty="0">
                <a:effectLst/>
                <a:latin typeface="TT Norms"/>
                <a:ea typeface="Times New Roman" panose="02020603050405020304" pitchFamily="18" charset="0"/>
              </a:rPr>
              <a:t> </a:t>
            </a:r>
            <a:endParaRPr lang="ru-RU" sz="1800" dirty="0">
              <a:effectLst/>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 xmlns:a16="http://schemas.microsoft.com/office/drawing/2014/main" id="{800558A6-ED67-E0FE-B711-90C9DF917633}"/>
              </a:ext>
            </a:extLst>
          </p:cNvPr>
          <p:cNvSpPr txBox="1"/>
          <p:nvPr/>
        </p:nvSpPr>
        <p:spPr>
          <a:xfrm>
            <a:off x="899652" y="2816942"/>
            <a:ext cx="7610167" cy="1419299"/>
          </a:xfrm>
          <a:prstGeom prst="rect">
            <a:avLst/>
          </a:prstGeom>
          <a:noFill/>
        </p:spPr>
        <p:txBody>
          <a:bodyPr wrap="square" rtlCol="0">
            <a:spAutoFit/>
          </a:bodyPr>
          <a:lstStyle/>
          <a:p>
            <a:pPr marL="342900" indent="-342900">
              <a:lnSpc>
                <a:spcPct val="150000"/>
              </a:lnSpc>
              <a:buFont typeface="+mj-lt"/>
              <a:buAutoNum type="arabicPeriod"/>
            </a:pPr>
            <a:r>
              <a:rPr lang="ru-RU" sz="2000" dirty="0">
                <a:solidFill>
                  <a:schemeClr val="bg1"/>
                </a:solidFill>
                <a:latin typeface="TT Norms"/>
              </a:rPr>
              <a:t>Признак фактического причинения вреда</a:t>
            </a:r>
          </a:p>
          <a:p>
            <a:pPr marL="342900" indent="-342900">
              <a:lnSpc>
                <a:spcPct val="150000"/>
              </a:lnSpc>
              <a:buFont typeface="+mj-lt"/>
              <a:buAutoNum type="arabicPeriod"/>
            </a:pPr>
            <a:r>
              <a:rPr lang="ru-RU" sz="2000" dirty="0">
                <a:solidFill>
                  <a:schemeClr val="bg1"/>
                </a:solidFill>
                <a:latin typeface="TT Norms"/>
              </a:rPr>
              <a:t>Признак выгодоприобретателя</a:t>
            </a:r>
          </a:p>
          <a:p>
            <a:pPr marL="342900" indent="-342900">
              <a:lnSpc>
                <a:spcPct val="150000"/>
              </a:lnSpc>
              <a:buFont typeface="+mj-lt"/>
              <a:buAutoNum type="arabicPeriod"/>
            </a:pPr>
            <a:r>
              <a:rPr lang="ru-RU" sz="2000" dirty="0">
                <a:solidFill>
                  <a:schemeClr val="bg1"/>
                </a:solidFill>
                <a:latin typeface="TT Norms"/>
              </a:rPr>
              <a:t>Признак оказания влияния на деятельность должника</a:t>
            </a:r>
          </a:p>
        </p:txBody>
      </p:sp>
      <p:pic>
        <p:nvPicPr>
          <p:cNvPr id="6" name="Рисунок 5">
            <a:extLst>
              <a:ext uri="{FF2B5EF4-FFF2-40B4-BE49-F238E27FC236}">
                <a16:creationId xmlns="" xmlns:a16="http://schemas.microsoft.com/office/drawing/2014/main" id="{4FEC9F37-5B71-2199-5660-C609B7AB2821}"/>
              </a:ext>
            </a:extLst>
          </p:cNvPr>
          <p:cNvPicPr>
            <a:picLocks noChangeAspect="1"/>
          </p:cNvPicPr>
          <p:nvPr/>
        </p:nvPicPr>
        <p:blipFill>
          <a:blip r:embed="rId3"/>
          <a:stretch>
            <a:fillRect/>
          </a:stretch>
        </p:blipFill>
        <p:spPr>
          <a:xfrm>
            <a:off x="2336163" y="4703845"/>
            <a:ext cx="3088093" cy="2058729"/>
          </a:xfrm>
          <a:prstGeom prst="rect">
            <a:avLst/>
          </a:prstGeom>
        </p:spPr>
      </p:pic>
    </p:spTree>
    <p:extLst>
      <p:ext uri="{BB962C8B-B14F-4D97-AF65-F5344CB8AC3E}">
        <p14:creationId xmlns:p14="http://schemas.microsoft.com/office/powerpoint/2010/main" val="4071131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FBEF0AA6-E8DF-EC7B-578E-44BD5A1A2F6E}"/>
              </a:ext>
            </a:extLst>
          </p:cNvPr>
          <p:cNvPicPr>
            <a:picLocks noChangeAspect="1"/>
          </p:cNvPicPr>
          <p:nvPr/>
        </p:nvPicPr>
        <p:blipFill>
          <a:blip r:embed="rId2"/>
          <a:stretch>
            <a:fillRect/>
          </a:stretch>
        </p:blipFill>
        <p:spPr>
          <a:xfrm>
            <a:off x="-65972" y="-84667"/>
            <a:ext cx="9286172" cy="7123471"/>
          </a:xfrm>
          <a:prstGeom prst="rect">
            <a:avLst/>
          </a:prstGeom>
        </p:spPr>
      </p:pic>
      <p:sp>
        <p:nvSpPr>
          <p:cNvPr id="3" name="TextBox 2">
            <a:extLst>
              <a:ext uri="{FF2B5EF4-FFF2-40B4-BE49-F238E27FC236}">
                <a16:creationId xmlns="" xmlns:a16="http://schemas.microsoft.com/office/drawing/2014/main" id="{5B4D0010-A7A4-87BE-5C19-6E3699269E52}"/>
              </a:ext>
            </a:extLst>
          </p:cNvPr>
          <p:cNvSpPr txBox="1"/>
          <p:nvPr/>
        </p:nvSpPr>
        <p:spPr>
          <a:xfrm>
            <a:off x="616776" y="1295130"/>
            <a:ext cx="8052619" cy="5829801"/>
          </a:xfrm>
          <a:prstGeom prst="rect">
            <a:avLst/>
          </a:prstGeom>
          <a:noFill/>
        </p:spPr>
        <p:txBody>
          <a:bodyPr wrap="square" rtlCol="0">
            <a:spAutoFit/>
          </a:bodyPr>
          <a:lstStyle/>
          <a:p>
            <a:pPr lvl="0" algn="ctr">
              <a:lnSpc>
                <a:spcPct val="115000"/>
              </a:lnSpc>
              <a:spcAft>
                <a:spcPts val="1000"/>
              </a:spcAft>
              <a:buSzPts val="1200"/>
            </a:pPr>
            <a:endParaRPr lang="ru-RU" sz="1400" b="1" dirty="0" smtClean="0">
              <a:solidFill>
                <a:srgbClr val="EFCD98"/>
              </a:solidFill>
              <a:effectLst/>
              <a:latin typeface="TT Norms"/>
              <a:ea typeface="Times New Roman" panose="02020603050405020304" pitchFamily="18" charset="0"/>
              <a:cs typeface="Mulish"/>
            </a:endParaRPr>
          </a:p>
          <a:p>
            <a:pPr lvl="0" algn="ctr">
              <a:lnSpc>
                <a:spcPct val="115000"/>
              </a:lnSpc>
              <a:spcAft>
                <a:spcPts val="1000"/>
              </a:spcAft>
              <a:buSzPts val="1200"/>
            </a:pPr>
            <a:r>
              <a:rPr lang="ru-RU" sz="1400" b="1" dirty="0" smtClean="0">
                <a:solidFill>
                  <a:srgbClr val="EFCD98"/>
                </a:solidFill>
                <a:effectLst/>
                <a:latin typeface="TT Norms"/>
                <a:ea typeface="Times New Roman" panose="02020603050405020304" pitchFamily="18" charset="0"/>
                <a:cs typeface="Mulish"/>
              </a:rPr>
              <a:t>1.  Признак  </a:t>
            </a:r>
            <a:r>
              <a:rPr lang="ru-RU" sz="1400" b="1" dirty="0">
                <a:solidFill>
                  <a:srgbClr val="EFCD98"/>
                </a:solidFill>
                <a:effectLst/>
                <a:latin typeface="TT Norms"/>
                <a:ea typeface="Times New Roman" panose="02020603050405020304" pitchFamily="18" charset="0"/>
                <a:cs typeface="Arial CYR" panose="020B0604020202020204" pitchFamily="34" charset="0"/>
              </a:rPr>
              <a:t>фактического причинения вреда посредством осуществления действий непосредственно, либо содействие причинению вреда, т.е. наличие вреда и причинно</a:t>
            </a:r>
            <a:r>
              <a:rPr lang="ru-RU" sz="1400" b="1" dirty="0">
                <a:solidFill>
                  <a:srgbClr val="EFCD98"/>
                </a:solidFill>
                <a:effectLst/>
                <a:latin typeface="TT Norms"/>
                <a:ea typeface="Times New Roman" panose="02020603050405020304" pitchFamily="18" charset="0"/>
                <a:cs typeface="Mulish"/>
              </a:rPr>
              <a:t>- </a:t>
            </a:r>
            <a:r>
              <a:rPr lang="ru-RU" sz="1400" b="1" dirty="0">
                <a:solidFill>
                  <a:srgbClr val="EFCD98"/>
                </a:solidFill>
                <a:effectLst/>
                <a:latin typeface="TT Norms"/>
                <a:ea typeface="Times New Roman" panose="02020603050405020304" pitchFamily="18" charset="0"/>
                <a:cs typeface="Arial CYR" panose="020B0604020202020204" pitchFamily="34" charset="0"/>
              </a:rPr>
              <a:t>следственной связи его с действиями лица </a:t>
            </a:r>
            <a:endParaRPr lang="ru-RU" sz="1400" b="1" dirty="0">
              <a:solidFill>
                <a:srgbClr val="EFCD98"/>
              </a:solidFill>
              <a:effectLst/>
              <a:latin typeface="TT Norms"/>
              <a:ea typeface="Times New Roman" panose="02020603050405020304" pitchFamily="18" charset="0"/>
            </a:endParaRPr>
          </a:p>
          <a:p>
            <a:pPr indent="540385" algn="just"/>
            <a:endParaRPr lang="en-US" sz="1400" dirty="0" smtClean="0">
              <a:effectLst/>
              <a:latin typeface="TT Norms"/>
              <a:ea typeface="Times New Roman" panose="02020603050405020304" pitchFamily="18" charset="0"/>
            </a:endParaRPr>
          </a:p>
          <a:p>
            <a:pPr indent="540385" algn="just"/>
            <a:r>
              <a:rPr lang="ru-RU" sz="1400" dirty="0">
                <a:effectLst/>
                <a:latin typeface="TT Norms"/>
                <a:ea typeface="Times New Roman" panose="02020603050405020304" pitchFamily="18" charset="0"/>
              </a:rPr>
              <a:t> </a:t>
            </a:r>
            <a:r>
              <a:rPr lang="ru-RU" sz="1400" b="1" dirty="0" smtClean="0">
                <a:solidFill>
                  <a:srgbClr val="00B0F0"/>
                </a:solidFill>
                <a:effectLst/>
                <a:latin typeface="TT Norms"/>
                <a:ea typeface="Times New Roman" panose="02020603050405020304" pitchFamily="18" charset="0"/>
                <a:cs typeface="Arial CYR" panose="020B0604020202020204" pitchFamily="34" charset="0"/>
              </a:rPr>
              <a:t>Начальник </a:t>
            </a:r>
            <a:r>
              <a:rPr lang="ru-RU" sz="1400" b="1" dirty="0">
                <a:solidFill>
                  <a:srgbClr val="00B0F0"/>
                </a:solidFill>
                <a:effectLst/>
                <a:latin typeface="TT Norms"/>
                <a:ea typeface="Times New Roman" panose="02020603050405020304" pitchFamily="18" charset="0"/>
                <a:cs typeface="Arial CYR" panose="020B0604020202020204" pitchFamily="34" charset="0"/>
              </a:rPr>
              <a:t>отдела логистики </a:t>
            </a:r>
            <a:endParaRPr lang="ru-RU" sz="1400" dirty="0">
              <a:solidFill>
                <a:srgbClr val="00B0F0"/>
              </a:solidFill>
              <a:effectLst/>
              <a:latin typeface="TT Norms"/>
              <a:ea typeface="Times New Roman" panose="02020603050405020304" pitchFamily="18" charset="0"/>
            </a:endParaRPr>
          </a:p>
          <a:p>
            <a:pPr indent="540385" algn="just"/>
            <a:r>
              <a:rPr lang="ru-RU" sz="1400" dirty="0">
                <a:solidFill>
                  <a:schemeClr val="bg1"/>
                </a:solidFill>
                <a:effectLst/>
                <a:latin typeface="TT Norms"/>
                <a:ea typeface="Times New Roman" panose="02020603050405020304" pitchFamily="18" charset="0"/>
              </a:rPr>
              <a:t> </a:t>
            </a:r>
          </a:p>
          <a:p>
            <a:pPr indent="540385" algn="just"/>
            <a:r>
              <a:rPr lang="ru-RU" sz="1400" i="1" dirty="0">
                <a:solidFill>
                  <a:schemeClr val="bg2">
                    <a:lumMod val="50000"/>
                  </a:schemeClr>
                </a:solidFill>
                <a:effectLst/>
                <a:latin typeface="TT Norms"/>
                <a:ea typeface="Times New Roman" panose="02020603050405020304" pitchFamily="18" charset="0"/>
              </a:rPr>
              <a:t>ВЕРХОВНЫЙ СУД РОССИЙСКОЙ ФЕДЕРАЦИИ № 305-ЭС20-22207 (8) Определение г. Москва 12 сентября 2024 года</a:t>
            </a:r>
            <a:endParaRPr lang="ru-RU" sz="1400" dirty="0">
              <a:solidFill>
                <a:schemeClr val="bg2">
                  <a:lumMod val="50000"/>
                </a:schemeClr>
              </a:solidFill>
              <a:effectLst/>
              <a:latin typeface="TT Norms"/>
              <a:ea typeface="Times New Roman" panose="02020603050405020304" pitchFamily="18" charset="0"/>
            </a:endParaRPr>
          </a:p>
          <a:p>
            <a:pPr indent="540385" algn="just"/>
            <a:r>
              <a:rPr lang="ru-RU" sz="1400" dirty="0">
                <a:solidFill>
                  <a:schemeClr val="bg1"/>
                </a:solidFill>
                <a:effectLst/>
                <a:latin typeface="TT Norms"/>
                <a:ea typeface="Times New Roman" panose="02020603050405020304" pitchFamily="18" charset="0"/>
              </a:rPr>
              <a:t> </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400" dirty="0">
                <a:solidFill>
                  <a:schemeClr val="bg1"/>
                </a:solidFill>
                <a:effectLst/>
                <a:latin typeface="TT Norms"/>
                <a:ea typeface="Times New Roman" panose="02020603050405020304" pitchFamily="18" charset="0"/>
                <a:cs typeface="OpenSans"/>
              </a:rPr>
              <a:t>11.03.2019 </a:t>
            </a:r>
            <a:r>
              <a:rPr lang="ru-RU" sz="1400" dirty="0">
                <a:solidFill>
                  <a:schemeClr val="bg1"/>
                </a:solidFill>
                <a:effectLst/>
                <a:latin typeface="TT Norms"/>
                <a:ea typeface="Times New Roman" panose="02020603050405020304" pitchFamily="18" charset="0"/>
                <a:cs typeface="Arial CYR" panose="020B0604020202020204" pitchFamily="34" charset="0"/>
              </a:rPr>
              <a:t>возбуждено дело о банкротстве дочерней компании по заявлению конкурсного управляющего ЗАО </a:t>
            </a:r>
            <a:r>
              <a:rPr lang="ru-RU" sz="1400" dirty="0">
                <a:solidFill>
                  <a:schemeClr val="bg1"/>
                </a:solidFill>
                <a:effectLst/>
                <a:latin typeface="TT Norms"/>
                <a:ea typeface="Times New Roman" panose="02020603050405020304" pitchFamily="18" charset="0"/>
                <a:cs typeface="Arial" panose="020B0604020202020204" pitchFamily="34" charset="0"/>
              </a:rPr>
              <a:t>«</a:t>
            </a:r>
            <a:r>
              <a:rPr lang="ru-RU" sz="1400" dirty="0">
                <a:solidFill>
                  <a:schemeClr val="bg1"/>
                </a:solidFill>
                <a:effectLst/>
                <a:latin typeface="TT Norms"/>
                <a:ea typeface="Times New Roman" panose="02020603050405020304" pitchFamily="18" charset="0"/>
                <a:cs typeface="Arial CYR" panose="020B0604020202020204" pitchFamily="34" charset="0"/>
              </a:rPr>
              <a:t>Безопасность границ</a:t>
            </a:r>
            <a:r>
              <a:rPr lang="ru-RU" sz="1400" dirty="0">
                <a:solidFill>
                  <a:schemeClr val="bg1"/>
                </a:solidFill>
                <a:effectLst/>
                <a:latin typeface="TT Norms"/>
                <a:ea typeface="Times New Roman" panose="02020603050405020304" pitchFamily="18" charset="0"/>
                <a:cs typeface="Arial" panose="020B0604020202020204" pitchFamily="34" charset="0"/>
              </a:rPr>
              <a:t>» (</a:t>
            </a:r>
            <a:r>
              <a:rPr lang="ru-RU" sz="1400" dirty="0">
                <a:solidFill>
                  <a:schemeClr val="bg1"/>
                </a:solidFill>
                <a:effectLst/>
                <a:latin typeface="TT Norms"/>
                <a:ea typeface="Times New Roman" panose="02020603050405020304" pitchFamily="18" charset="0"/>
                <a:cs typeface="Arial CYR" panose="020B0604020202020204" pitchFamily="34" charset="0"/>
              </a:rPr>
              <a:t>далее </a:t>
            </a:r>
            <a:r>
              <a:rPr lang="ru-RU" sz="1400" dirty="0">
                <a:solidFill>
                  <a:schemeClr val="bg1"/>
                </a:solidFill>
                <a:effectLst/>
                <a:latin typeface="TT Norms"/>
                <a:ea typeface="Times New Roman" panose="02020603050405020304" pitchFamily="18" charset="0"/>
                <a:cs typeface="Arial" panose="020B0604020202020204" pitchFamily="34" charset="0"/>
              </a:rPr>
              <a:t>– </a:t>
            </a:r>
            <a:r>
              <a:rPr lang="ru-RU" sz="1400" dirty="0">
                <a:solidFill>
                  <a:schemeClr val="bg1"/>
                </a:solidFill>
                <a:effectLst/>
                <a:latin typeface="TT Norms"/>
                <a:ea typeface="Times New Roman" panose="02020603050405020304" pitchFamily="18" charset="0"/>
                <a:cs typeface="Arial CYR" panose="020B0604020202020204" pitchFamily="34" charset="0"/>
              </a:rPr>
              <a:t>материнская компания). 02.12.2019 введено конкурсное производство.</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400" dirty="0">
                <a:solidFill>
                  <a:schemeClr val="bg1"/>
                </a:solidFill>
                <a:effectLst/>
                <a:latin typeface="TT Norms"/>
                <a:ea typeface="Times New Roman" panose="02020603050405020304" pitchFamily="18" charset="0"/>
                <a:cs typeface="Arial CYR" panose="020B0604020202020204" pitchFamily="34" charset="0"/>
              </a:rPr>
              <a:t>Основанием для банкротства</a:t>
            </a:r>
            <a:r>
              <a:rPr lang="ru-RU" sz="1400" dirty="0">
                <a:solidFill>
                  <a:schemeClr val="bg1"/>
                </a:solidFill>
                <a:effectLst/>
                <a:latin typeface="TT Norms"/>
                <a:ea typeface="Times New Roman" panose="02020603050405020304" pitchFamily="18" charset="0"/>
                <a:cs typeface="OpenSans"/>
              </a:rPr>
              <a:t> </a:t>
            </a:r>
            <a:r>
              <a:rPr lang="ru-RU" sz="1400" dirty="0">
                <a:solidFill>
                  <a:schemeClr val="bg1"/>
                </a:solidFill>
                <a:effectLst/>
                <a:latin typeface="TT Norms"/>
                <a:ea typeface="Times New Roman" panose="02020603050405020304" pitchFamily="18" charset="0"/>
                <a:cs typeface="Arial CYR" panose="020B0604020202020204" pitchFamily="34" charset="0"/>
              </a:rPr>
              <a:t>послужило реституционное требование на сумму 119 978 000 рублей, возникшее в результате признания ничтожной сделки по переводу материнской компанией на баланс дочерней компании денежных средств во избежание обращения на них взыскания</a:t>
            </a:r>
            <a:r>
              <a:rPr lang="ru-RU" sz="1400" dirty="0">
                <a:solidFill>
                  <a:schemeClr val="bg1"/>
                </a:solidFill>
                <a:effectLst/>
                <a:latin typeface="TT Norms"/>
                <a:ea typeface="Times New Roman" panose="02020603050405020304" pitchFamily="18" charset="0"/>
                <a:cs typeface="OpenSans"/>
              </a:rPr>
              <a:t> </a:t>
            </a:r>
            <a:r>
              <a:rPr lang="ru-RU" sz="1400" dirty="0">
                <a:solidFill>
                  <a:schemeClr val="bg1"/>
                </a:solidFill>
                <a:effectLst/>
                <a:latin typeface="TT Norms"/>
                <a:ea typeface="Times New Roman" panose="02020603050405020304" pitchFamily="18" charset="0"/>
                <a:cs typeface="Arial CYR" panose="020B0604020202020204" pitchFamily="34" charset="0"/>
              </a:rPr>
              <a:t>в пользу </a:t>
            </a:r>
            <a:r>
              <a:rPr lang="ru-RU" sz="1400" dirty="0">
                <a:solidFill>
                  <a:schemeClr val="bg1"/>
                </a:solidFill>
                <a:effectLst/>
                <a:latin typeface="TT Norms"/>
                <a:ea typeface="Times New Roman" panose="02020603050405020304" pitchFamily="18" charset="0"/>
                <a:cs typeface="Arial" panose="020B0604020202020204" pitchFamily="34" charset="0"/>
              </a:rPr>
              <a:t>«System Capital Management Ltd».</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a:p>
            <a:pPr indent="540385" algn="just">
              <a:lnSpc>
                <a:spcPct val="115000"/>
              </a:lnSpc>
              <a:spcAft>
                <a:spcPts val="1000"/>
              </a:spcAft>
            </a:pPr>
            <a:r>
              <a:rPr lang="ru-RU" sz="1400" dirty="0">
                <a:solidFill>
                  <a:schemeClr val="bg1"/>
                </a:solidFill>
                <a:effectLst/>
                <a:latin typeface="TT Norms"/>
                <a:ea typeface="Times New Roman" panose="02020603050405020304" pitchFamily="18" charset="0"/>
                <a:cs typeface="Arial CYR" panose="020B0604020202020204" pitchFamily="34" charset="0"/>
              </a:rPr>
              <a:t>Конкурсный управляющий настаивал на том, что начальника отдела логистики материнской компании</a:t>
            </a:r>
            <a:r>
              <a:rPr lang="ru-RU" sz="1400" dirty="0">
                <a:solidFill>
                  <a:schemeClr val="bg1"/>
                </a:solidFill>
                <a:effectLst/>
                <a:latin typeface="TT Norms"/>
                <a:ea typeface="Times New Roman" panose="02020603050405020304" pitchFamily="18" charset="0"/>
                <a:cs typeface="OpenSans"/>
              </a:rPr>
              <a:t> </a:t>
            </a:r>
            <a:r>
              <a:rPr lang="ru-RU" sz="1400" dirty="0">
                <a:solidFill>
                  <a:schemeClr val="bg1"/>
                </a:solidFill>
                <a:effectLst/>
                <a:latin typeface="TT Norms"/>
                <a:ea typeface="Times New Roman" panose="02020603050405020304" pitchFamily="18" charset="0"/>
                <a:cs typeface="Arial CYR" panose="020B0604020202020204" pitchFamily="34" charset="0"/>
              </a:rPr>
              <a:t>следует привлечь к субсидиарной ответственности по обязательствам должника за совершение сделок (договора займа и двух платёжных операций) в пользу подконтрольного ему ООО </a:t>
            </a:r>
            <a:r>
              <a:rPr lang="ru-RU" sz="1400" dirty="0">
                <a:solidFill>
                  <a:schemeClr val="bg1"/>
                </a:solidFill>
                <a:effectLst/>
                <a:latin typeface="TT Norms"/>
                <a:ea typeface="Times New Roman" panose="02020603050405020304" pitchFamily="18" charset="0"/>
                <a:cs typeface="Arial" panose="020B0604020202020204" pitchFamily="34" charset="0"/>
              </a:rPr>
              <a:t>«</a:t>
            </a:r>
            <a:r>
              <a:rPr lang="ru-RU" sz="1400" dirty="0" err="1">
                <a:solidFill>
                  <a:schemeClr val="bg1"/>
                </a:solidFill>
                <a:effectLst/>
                <a:latin typeface="TT Norms"/>
                <a:ea typeface="Times New Roman" panose="02020603050405020304" pitchFamily="18" charset="0"/>
                <a:cs typeface="Arial CYR" panose="020B0604020202020204" pitchFamily="34" charset="0"/>
              </a:rPr>
              <a:t>Транстехнологии</a:t>
            </a:r>
            <a:r>
              <a:rPr lang="ru-RU" sz="1400" dirty="0">
                <a:solidFill>
                  <a:schemeClr val="bg1"/>
                </a:solidFill>
                <a:effectLst/>
                <a:latin typeface="TT Norms"/>
                <a:ea typeface="Times New Roman" panose="02020603050405020304" pitchFamily="18" charset="0"/>
                <a:cs typeface="Arial" panose="020B0604020202020204" pitchFamily="34" charset="0"/>
              </a:rPr>
              <a:t>» </a:t>
            </a:r>
            <a:r>
              <a:rPr lang="ru-RU" sz="1400" dirty="0">
                <a:solidFill>
                  <a:schemeClr val="bg1"/>
                </a:solidFill>
                <a:effectLst/>
                <a:latin typeface="TT Norms"/>
                <a:ea typeface="Times New Roman" panose="02020603050405020304" pitchFamily="18" charset="0"/>
                <a:cs typeface="Arial CYR" panose="020B0604020202020204" pitchFamily="34" charset="0"/>
              </a:rPr>
              <a:t>на сумму 12 000 000 рублей.</a:t>
            </a:r>
            <a:endParaRPr lang="ru-RU" sz="1400" dirty="0">
              <a:solidFill>
                <a:schemeClr val="bg1"/>
              </a:solidFill>
              <a:effectLst/>
              <a:latin typeface="TT Norms"/>
              <a:ea typeface="Times New Roman" panose="02020603050405020304" pitchFamily="18" charset="0"/>
              <a:cs typeface="Times New Roman" panose="02020603050405020304" pitchFamily="18" charset="0"/>
            </a:endParaRPr>
          </a:p>
        </p:txBody>
      </p:sp>
      <p:pic>
        <p:nvPicPr>
          <p:cNvPr id="4098"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775" y="135467"/>
            <a:ext cx="2011892" cy="154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49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402</TotalTime>
  <Words>2203</Words>
  <Application>Microsoft Office PowerPoint</Application>
  <PresentationFormat>Экран (4:3)</PresentationFormat>
  <Paragraphs>162</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Lenovo</cp:lastModifiedBy>
  <cp:revision>41</cp:revision>
  <dcterms:created xsi:type="dcterms:W3CDTF">2024-12-17T04:16:21Z</dcterms:created>
  <dcterms:modified xsi:type="dcterms:W3CDTF">2024-12-24T03:45:04Z</dcterms:modified>
</cp:coreProperties>
</file>